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274" r:id="rId5"/>
    <p:sldId id="348" r:id="rId6"/>
    <p:sldId id="326" r:id="rId7"/>
    <p:sldId id="277" r:id="rId8"/>
    <p:sldId id="287" r:id="rId9"/>
    <p:sldId id="352" r:id="rId10"/>
    <p:sldId id="349" r:id="rId11"/>
    <p:sldId id="281" r:id="rId12"/>
    <p:sldId id="309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54" r:id="rId25"/>
    <p:sldId id="347" r:id="rId26"/>
    <p:sldId id="345" r:id="rId27"/>
    <p:sldId id="346" r:id="rId28"/>
    <p:sldId id="338" r:id="rId29"/>
    <p:sldId id="339" r:id="rId30"/>
    <p:sldId id="341" r:id="rId31"/>
    <p:sldId id="340" r:id="rId32"/>
    <p:sldId id="342" r:id="rId33"/>
    <p:sldId id="344" r:id="rId34"/>
    <p:sldId id="343" r:id="rId35"/>
    <p:sldId id="353" r:id="rId36"/>
    <p:sldId id="272" r:id="rId37"/>
  </p:sldIdLst>
  <p:sldSz cx="12192000" cy="6858000"/>
  <p:notesSz cx="6797675" cy="9928225"/>
  <p:embeddedFontLst>
    <p:embeddedFont>
      <p:font typeface="Arial Nova" panose="020B0504020202020204" pitchFamily="34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7DE6E-C00A-27F5-C8A6-BBEBE59881F8}" v="401" dt="2025-10-13T09:09:40.890"/>
    <p1510:client id="{6B882E23-8D72-B53A-49A7-D533D22EEF4F}" v="3" dt="2025-10-13T08:06:44.274"/>
    <p1510:client id="{97119812-BEC1-39CD-0229-877ED84FDCE7}" v="46" dt="2025-10-13T09:40:03.773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C7E622C-D3C7-EE0F-C372-7315B87C15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798361-7777-8E02-3842-8CDE3A456C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r">
              <a:defRPr sz="1300"/>
            </a:lvl1pPr>
          </a:lstStyle>
          <a:p>
            <a:fld id="{99230AE7-D5F8-4798-8E12-0E1E54CFF6CF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1C5C1F-5BD7-90F1-0A49-E4AE045D4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51B2FB-67F9-ACD0-772A-81A8EA3C72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r">
              <a:defRPr sz="1300"/>
            </a:lvl1pPr>
          </a:lstStyle>
          <a:p>
            <a:fld id="{6D67AC72-4478-4D7A-BC80-C9A6B8675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08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r">
              <a:defRPr sz="1300"/>
            </a:lvl1pPr>
          </a:lstStyle>
          <a:p>
            <a:fld id="{F8767F06-6495-4671-ADB9-06F27E57F1A1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8" tIns="47784" rIns="95568" bIns="4778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68" tIns="47784" rIns="95568" bIns="47784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r">
              <a:defRPr sz="1300"/>
            </a:lvl1pPr>
          </a:lstStyle>
          <a:p>
            <a:fld id="{304BD3FC-29FB-435D-995C-AC2E922814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77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18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719-5190-8DFA-ABE7-CE72D87F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D40ECEA-580F-7F9E-FA82-D95B0D37A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0F183AD-83C8-E763-E479-67A7E56BA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68C677-CB96-5354-8758-4E7132DA1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52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A94F1-10FC-3A02-9964-B09222A59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1FB5ADD-901C-AFB1-8802-54A257374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015EDBD-343C-8840-E067-34F5FEE17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2B052F-50F9-DB86-BF68-3B0DBD789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667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B7253-7508-F806-3061-84869B5B3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C42D830-91D3-F5B7-A445-93051C99E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3C30513-49AF-B7BD-A99A-2B901CF69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0FDDB-5A99-D322-80A8-5B48A1A4B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53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774B0-2579-6BC2-B30B-EFB8A312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398AAA-F986-1C35-849F-C86234DF3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7A41E9-03D0-4FA1-1060-464AAC9F5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98853D-B119-7789-A3EC-70FE6BB6B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501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AEADC-9F3A-08E0-05A8-40FFBAD66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77AAC69-97D7-4011-CE38-53849E8A0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9EE43EF-CBF3-8B6B-EADD-9AEE50AB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17AC6A-C530-1664-46A8-552726C70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949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314C2-9525-794D-235B-F34F87460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CF060C1-2F2D-126A-426D-0D314B997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7631B06-E0D7-B7EF-A9F7-4FF4B4ACF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382C31-C749-EE24-2C2D-0AD65C135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05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3015-8B35-2A7D-7480-FB12CCF27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9449ED-64C8-FBF0-3A36-B5D25F176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CC6B73-6B99-0DBE-29BF-CE3793607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4AA38A-4D1E-D385-A91A-6EC229C47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088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18D79-6E74-9EEB-12D1-188346A03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EFF7BB-8FFA-6081-68D2-1D9FA0982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F638385-8DAD-AEAD-1DC7-DE584C8B2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5CFF1A-53E2-4DC4-ABC4-09D3A4974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405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1142A-C2FB-460A-874E-C0ACB1F58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826994C-DB3C-B5F3-A5F8-47E48B39C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38BAA4-8E9C-3B9A-B341-2B7BF03A4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E09EAA-AC33-7BDB-6E23-02F6896BD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530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0A5B1-8F98-241F-D36D-EDB7C0B2E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473A5A0-B209-43F5-C7C3-86D5FEB91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09EF3B7-F4DF-CED0-91D5-B541CC2E2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B9F66E-5B47-019E-5D79-93D10B55B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1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73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0711B-4C2C-26D9-1855-99858999A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D562ECA-0D5F-6102-24B8-EEE7D4693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688E1A5-4826-2B02-2443-BDA531225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9345AC-FCA8-11D0-BA2E-C32957E92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947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B0AB8-849E-8D11-ACC2-7B53D4DAE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3F03AF4-7452-DD68-237D-0B2877D2D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F55E2E0-B543-18CC-D158-5598E2484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7868A6-0EAA-61B1-1020-214B3C0AC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135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3D92B-B01B-ACD1-F9B7-0097F4FA8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6B98BF-46B4-B543-065E-A8C324EF8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1E53DA1-D7C3-CD95-0305-1BF90760E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B1AAD7-5061-8D02-DD57-075A31F2F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36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84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D295D-997D-40DB-2B6C-8B8E04D7D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1B640E7-1849-0803-AAFA-008011A69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48F7996-BFCA-9965-6EDF-E166C9E1D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0C8461-A6F1-32DA-36D6-6CE8EAAFF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61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D788C-62CA-AB85-AC39-1697CCFA5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523E2EC-5EE7-6D05-27BD-A0679DB8E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B00BBA1-461C-7E20-33A9-7EB80A0F2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CBDAC6-C898-8EE8-5658-11A445321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81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BA77E-37E9-8317-AF21-96FEBA8FD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8AABAA4-3443-5191-A929-58C7C00E4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773A58B-0B40-0E21-3E49-15BB936E6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699631-2F54-9814-EEC6-B2A8FE224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50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15A06-0560-751E-0310-3938D1C01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39B3527-30B4-271B-2B84-D2D8A6543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91202BB-6E47-81E1-453D-AFFDF9852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893B09-7A8F-8F2F-5A31-3DD09F508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760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06E2B-A851-7100-E426-136AE5933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812DA17-665B-CB50-C298-55BBDF395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EF2C37-9A0B-31A8-DDC6-0B9429CE7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57B1AC-AA0C-6874-3117-33FC3FAF7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898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A65A3-5EF7-CB44-E8DA-8AF567F5A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2415C4D-09D3-10AD-4E33-BCCED3AB7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7A98208-6B03-D7A2-6288-C2AC55E08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73F375-1E5F-154C-8E2A-A16F65550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BD3FC-29FB-435D-995C-AC2E922814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17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jednoduch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7ACEE47-C3F7-23FC-F32B-A9841C1ED981}"/>
              </a:ext>
            </a:extLst>
          </p:cNvPr>
          <p:cNvSpPr/>
          <p:nvPr userDrawn="1"/>
        </p:nvSpPr>
        <p:spPr>
          <a:xfrm>
            <a:off x="1" y="0"/>
            <a:ext cx="12192000" cy="493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50FF414F-5A20-59D9-D225-5FB9C627C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980991"/>
            <a:ext cx="851909" cy="2271505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4661CB4E-8A6B-1F9C-FDBF-52992CC694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800" y="0"/>
            <a:ext cx="1259999" cy="1911236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DE1F7771-8998-0FAD-243D-5EBE54BA7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1842655"/>
            <a:ext cx="8856517" cy="2604653"/>
          </a:xfrm>
        </p:spPr>
        <p:txBody>
          <a:bodyPr tIns="0" rIns="0" b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6350">
              <a:spcBef>
                <a:spcPts val="0"/>
              </a:spcBef>
              <a:spcAft>
                <a:spcPts val="1200"/>
              </a:spcAft>
              <a:buNone/>
              <a:defRPr sz="3000" b="1"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Nadpis</a:t>
            </a:r>
          </a:p>
          <a:p>
            <a:pPr marL="0" marR="0" lvl="1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Podnadpis</a:t>
            </a:r>
          </a:p>
        </p:txBody>
      </p:sp>
      <p:pic>
        <p:nvPicPr>
          <p:cNvPr id="3" name="Picture 12" descr="A circular red and black logo&#10;&#10;Description automatically generated">
            <a:extLst>
              <a:ext uri="{FF2B5EF4-FFF2-40B4-BE49-F238E27FC236}">
                <a16:creationId xmlns:a16="http://schemas.microsoft.com/office/drawing/2014/main" id="{E04ABB18-CBA9-65F5-452D-69CD3E0E1C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1" y="5243188"/>
            <a:ext cx="1310824" cy="13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ýrazný s pozadí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budova, venku, okno, kov&#10;&#10;Popis byl vytvořen automaticky">
            <a:extLst>
              <a:ext uri="{FF2B5EF4-FFF2-40B4-BE49-F238E27FC236}">
                <a16:creationId xmlns:a16="http://schemas.microsoft.com/office/drawing/2014/main" id="{79BEA5BF-AC6B-8B3A-7B31-AA8F8AF0F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94"/>
          <a:stretch/>
        </p:blipFill>
        <p:spPr>
          <a:xfrm>
            <a:off x="0" y="-481"/>
            <a:ext cx="12192000" cy="6858481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B0D019-80D8-9AEE-6E28-44D064BA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18A692-AE24-4781-B34F-67696D2C0E18}" type="datetimeFigureOut">
              <a:rPr lang="cs-CZ" smtClean="0"/>
              <a:pPr/>
              <a:t>15.10.2025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2540D0-F5D2-0591-5624-30A83290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3244C7-290D-9E71-F1C5-0BBAA42F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144762-C3B5-42E9-94DB-4A2AA3CF95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BA31D70-7FFF-04F2-E2D0-3D60D8EAC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4511"/>
            <a:ext cx="10515599" cy="53089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0954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D8594-4F10-D73D-64F6-451456A4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96FEE9-8A2B-90C3-3BF1-5A8979521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9029"/>
            <a:ext cx="5181600" cy="3847933"/>
          </a:xfrm>
        </p:spPr>
        <p:txBody>
          <a:bodyPr/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A476DD-BCA1-A85E-B008-A160ED4C7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29029"/>
            <a:ext cx="5181600" cy="3847934"/>
          </a:xfrm>
        </p:spPr>
        <p:txBody>
          <a:bodyPr/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CE08FE-32E0-B45B-5805-F146E21E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8A692-AE24-4781-B34F-67696D2C0E18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54BDFB-1810-9FEA-43F2-6B45EE05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186B87-937F-EABB-E95F-D8A40C0A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44762-C3B5-42E9-94DB-4A2AA3CF9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77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77801B-4378-A2FB-7970-2A041DA76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316330"/>
            <a:ext cx="5157787" cy="365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7337E8-05A2-49DC-B2EB-AB77FDDAA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8142"/>
            <a:ext cx="5157787" cy="3341521"/>
          </a:xfrm>
        </p:spPr>
        <p:txBody>
          <a:bodyPr/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A721B7-8779-B62C-9FD8-0ADA23713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500" y="2316330"/>
            <a:ext cx="5183188" cy="365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071DEB-88CA-8F0F-5AC9-4809DB8FE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8142"/>
            <a:ext cx="5183188" cy="3341521"/>
          </a:xfrm>
        </p:spPr>
        <p:txBody>
          <a:bodyPr/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8D8BB0-4563-7DAD-D811-E96FC057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8A692-AE24-4781-B34F-67696D2C0E18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39ED064-497B-752B-042C-E162125B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70CBB3-B742-9795-8F63-53EDA9FC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44762-C3B5-42E9-94DB-4A2AA3CF955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0BD1D84-35BA-630E-1CD8-B149F5FA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52715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dokumen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B33E6-18DD-A644-6832-E73A6072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46216-40A2-31AD-2AC3-8093C9D3D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spcBef>
                <a:spcPts val="1000"/>
              </a:spcBef>
              <a:buFont typeface="+mj-lt"/>
              <a:buAutoNum type="arabicPeriod"/>
              <a:defRPr sz="2400"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4A1909-B779-CD61-B1A6-901EA7A2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8A692-AE24-4781-B34F-67696D2C0E18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CBCCFC-62F1-4F70-D5B8-38F0930C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136B3-9DD0-3A51-C008-6776E04A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44762-C3B5-42E9-94DB-4A2AA3CF9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94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5A5749-848E-9382-E6F3-C0E68324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8A692-AE24-4781-B34F-67696D2C0E18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28C3E1-1274-3A1B-60AD-30D28038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72C77D-C6FA-0161-3CD3-FDA68446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44762-C3B5-42E9-94DB-4A2AA3CF9556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12" descr="A circular red and black logo&#10;&#10;Description automatically generated">
            <a:extLst>
              <a:ext uri="{FF2B5EF4-FFF2-40B4-BE49-F238E27FC236}">
                <a16:creationId xmlns:a16="http://schemas.microsoft.com/office/drawing/2014/main" id="{83DDAF44-481B-B754-F2A1-0307CC391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8" y="807015"/>
            <a:ext cx="2174543" cy="2174543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1C59178-D929-BC6D-5554-AD2F44864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8194" y="3284226"/>
            <a:ext cx="6175612" cy="2002149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Picture 8" descr="A black and red pattern with squares and circles&#10;&#10;Description automatically generated">
            <a:extLst>
              <a:ext uri="{FF2B5EF4-FFF2-40B4-BE49-F238E27FC236}">
                <a16:creationId xmlns:a16="http://schemas.microsoft.com/office/drawing/2014/main" id="{3DCFAC5B-3301-6D0C-644B-CE444DF2C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048" y="5973166"/>
            <a:ext cx="1996751" cy="884834"/>
          </a:xfrm>
          <a:prstGeom prst="rect">
            <a:avLst/>
          </a:prstGeom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B2DED986-CB74-E37C-7EFE-811753E89C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56723" y="4856818"/>
            <a:ext cx="1997075" cy="499690"/>
          </a:xfrm>
        </p:spPr>
        <p:txBody>
          <a:bodyPr lIns="90000" tIns="46800" rIns="90000" bIns="46800" anchor="b" anchorCtr="0">
            <a:sp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buNone/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cs-CZ"/>
              <a:t>Jméno</a:t>
            </a:r>
          </a:p>
          <a:p>
            <a:pPr lvl="1"/>
            <a:r>
              <a:rPr lang="cs-CZ"/>
              <a:t>funkce</a:t>
            </a:r>
          </a:p>
        </p:txBody>
      </p:sp>
      <p:pic>
        <p:nvPicPr>
          <p:cNvPr id="6" name="Graphic 6">
            <a:hlinkClick r:id="rId4" action="ppaction://hlinksldjump"/>
            <a:extLst>
              <a:ext uri="{FF2B5EF4-FFF2-40B4-BE49-F238E27FC236}">
                <a16:creationId xmlns:a16="http://schemas.microsoft.com/office/drawing/2014/main" id="{0E64EF1F-E793-9457-C8A4-495F0C6928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6724" y="5468768"/>
            <a:ext cx="1997075" cy="3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2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A04C7-0A64-C6EF-0F13-C7562264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8275C4-F094-3B3F-41B4-58BE040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8A692-AE24-4781-B34F-67696D2C0E18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3866A41-944D-B702-26D4-AEA83C61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15CFC4-403E-A4FB-5493-8B67FFCB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44762-C3B5-42E9-94DB-4A2AA3CF9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431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5A5749-848E-9382-E6F3-C0E68324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8A692-AE24-4781-B34F-67696D2C0E18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28C3E1-1274-3A1B-60AD-30D28038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72C77D-C6FA-0161-3CD3-FDA68446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44762-C3B5-42E9-94DB-4A2AA3CF9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14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pozad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907C3C0-6472-E03D-9591-8BF56D3E2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4"/>
          <a:stretch/>
        </p:blipFill>
        <p:spPr>
          <a:xfrm>
            <a:off x="1284" y="0"/>
            <a:ext cx="12190716" cy="49392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50FF414F-5A20-59D9-D225-5FB9C627C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980991"/>
            <a:ext cx="851909" cy="2271505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4661CB4E-8A6B-1F9C-FDBF-52992CC694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800" y="0"/>
            <a:ext cx="1259999" cy="1911236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DE1F7771-8998-0FAD-243D-5EBE54BA7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1842655"/>
            <a:ext cx="8856517" cy="2604653"/>
          </a:xfrm>
        </p:spPr>
        <p:txBody>
          <a:bodyPr tIns="0" rIns="0" b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6350">
              <a:spcBef>
                <a:spcPts val="0"/>
              </a:spcBef>
              <a:spcAft>
                <a:spcPts val="1200"/>
              </a:spcAft>
              <a:buNone/>
              <a:defRPr sz="3000" b="1"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Nadpis</a:t>
            </a:r>
          </a:p>
          <a:p>
            <a:pPr marL="0" marR="0" lvl="1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Podnadpis</a:t>
            </a:r>
          </a:p>
        </p:txBody>
      </p:sp>
      <p:pic>
        <p:nvPicPr>
          <p:cNvPr id="3" name="Picture 12" descr="A circular red and black logo&#10;&#10;Description automatically generated">
            <a:extLst>
              <a:ext uri="{FF2B5EF4-FFF2-40B4-BE49-F238E27FC236}">
                <a16:creationId xmlns:a16="http://schemas.microsoft.com/office/drawing/2014/main" id="{E04ABB18-CBA9-65F5-452D-69CD3E0E1C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1" y="5243188"/>
            <a:ext cx="1310824" cy="13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6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detai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E679D543-9435-D1EB-C7A4-B81173A28C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83153" y="0"/>
            <a:ext cx="5208847" cy="6858000"/>
          </a:xfrm>
        </p:spPr>
        <p:txBody>
          <a:bodyPr lIns="0" tIns="90000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34" name="object 5">
            <a:extLst>
              <a:ext uri="{FF2B5EF4-FFF2-40B4-BE49-F238E27FC236}">
                <a16:creationId xmlns:a16="http://schemas.microsoft.com/office/drawing/2014/main" id="{E2A84DE8-2E9A-AA09-CD09-69FE963B7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489769"/>
            <a:ext cx="851909" cy="2271505"/>
          </a:xfrm>
          <a:prstGeom prst="rect">
            <a:avLst/>
          </a:prstGeom>
        </p:spPr>
      </p:pic>
      <p:pic>
        <p:nvPicPr>
          <p:cNvPr id="35" name="object 5">
            <a:extLst>
              <a:ext uri="{FF2B5EF4-FFF2-40B4-BE49-F238E27FC236}">
                <a16:creationId xmlns:a16="http://schemas.microsoft.com/office/drawing/2014/main" id="{C389887F-833B-0C0C-3DB7-098724113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489770"/>
            <a:ext cx="851909" cy="2271505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1CD1A4B-59F0-FB98-3DB3-B94C039434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364" y="542395"/>
            <a:ext cx="2890716" cy="917136"/>
          </a:xfrm>
          <a:prstGeom prst="rect">
            <a:avLst/>
          </a:prstGeom>
        </p:spPr>
      </p:pic>
      <p:sp>
        <p:nvSpPr>
          <p:cNvPr id="7" name="Zástupný text 2">
            <a:extLst>
              <a:ext uri="{FF2B5EF4-FFF2-40B4-BE49-F238E27FC236}">
                <a16:creationId xmlns:a16="http://schemas.microsoft.com/office/drawing/2014/main" id="{BA00DAD5-C5EC-EE9E-7DD7-587D3F17E0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3663" y="2403764"/>
            <a:ext cx="5237437" cy="2452254"/>
          </a:xfrm>
        </p:spPr>
        <p:txBody>
          <a:bodyPr lIns="90000" tIns="0" rIns="0" bIns="0" anchor="ctr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600"/>
            </a:lvl3pPr>
          </a:lstStyle>
          <a:p>
            <a:pPr lvl="0"/>
            <a:r>
              <a:rPr lang="cs-CZ"/>
              <a:t>Nadpis</a:t>
            </a:r>
          </a:p>
          <a:p>
            <a:pPr lvl="1"/>
            <a:r>
              <a:rPr lang="cs-CZ"/>
              <a:t>Druhá úroveň (podnadpis)</a:t>
            </a:r>
          </a:p>
          <a:p>
            <a:pPr lvl="2"/>
            <a:r>
              <a:rPr lang="cs-CZ"/>
              <a:t>Třetí úroveň (jméno/datum)</a:t>
            </a:r>
          </a:p>
        </p:txBody>
      </p:sp>
    </p:spTree>
    <p:extLst>
      <p:ext uri="{BB962C8B-B14F-4D97-AF65-F5344CB8AC3E}">
        <p14:creationId xmlns:p14="http://schemas.microsoft.com/office/powerpoint/2010/main" val="276311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B33E6-18DD-A644-6832-E73A6072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46216-40A2-31AD-2AC3-8093C9D3D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4A1909-B779-CD61-B1A6-901EA7A2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8A692-AE24-4781-B34F-67696D2C0E18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CBCCFC-62F1-4F70-D5B8-38F0930C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136B3-9DD0-3A51-C008-6776E04A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44762-C3B5-42E9-94DB-4A2AA3CF9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3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2C513-194D-BEA9-F7F0-AEFC6EFA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446" y="1157586"/>
            <a:ext cx="6140354" cy="99205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B272D6-E322-5B2E-B01F-88C4E43F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8A692-AE24-4781-B34F-67696D2C0E18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ACFC21-24FE-1550-3771-1E77923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1EE519-67DF-B348-E341-0BE75EF8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44762-C3B5-42E9-94DB-4A2AA3CF955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84E670A4-37F7-AD4E-AC31-5E14A69C9B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13446" y="2329732"/>
            <a:ext cx="6140354" cy="3847231"/>
          </a:xfrm>
        </p:spPr>
        <p:txBody>
          <a:bodyPr>
            <a:noAutofit/>
          </a:bodyPr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obrázku 10">
            <a:extLst>
              <a:ext uri="{FF2B5EF4-FFF2-40B4-BE49-F238E27FC236}">
                <a16:creationId xmlns:a16="http://schemas.microsoft.com/office/drawing/2014/main" id="{52DD3B65-2E98-979E-257A-930671D9F4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-1"/>
            <a:ext cx="4844955" cy="6858000"/>
          </a:xfrm>
        </p:spPr>
        <p:txBody>
          <a:bodyPr lIns="0" tIns="90000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41920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s pozad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budova, venku, okno, kov&#10;&#10;Popis byl vytvořen automaticky">
            <a:extLst>
              <a:ext uri="{FF2B5EF4-FFF2-40B4-BE49-F238E27FC236}">
                <a16:creationId xmlns:a16="http://schemas.microsoft.com/office/drawing/2014/main" id="{6E7B9683-0DD8-D2D5-4CA2-33498A112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94"/>
          <a:stretch/>
        </p:blipFill>
        <p:spPr>
          <a:xfrm>
            <a:off x="0" y="-481"/>
            <a:ext cx="12192000" cy="68584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9B33E6-18DD-A644-6832-E73A6072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46216-40A2-31AD-2AC3-8093C9D3D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 lang="cs-CZ" dirty="0">
                <a:solidFill>
                  <a:schemeClr val="bg1"/>
                </a:solidFill>
              </a:defRPr>
            </a:lvl1pPr>
            <a:lvl2pPr>
              <a:defRPr lang="cs-CZ" dirty="0">
                <a:solidFill>
                  <a:schemeClr val="bg1"/>
                </a:solidFill>
              </a:defRPr>
            </a:lvl2pPr>
            <a:lvl3pPr>
              <a:defRPr lang="cs-CZ" dirty="0">
                <a:solidFill>
                  <a:schemeClr val="bg1"/>
                </a:solidFill>
              </a:defRPr>
            </a:lvl3pPr>
            <a:lvl4pPr>
              <a:defRPr lang="cs-CZ" dirty="0">
                <a:solidFill>
                  <a:schemeClr val="bg1"/>
                </a:solidFill>
              </a:defRPr>
            </a:lvl4pPr>
            <a:lvl5pPr>
              <a:defRPr lang="cs-CZ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4A1909-B779-CD61-B1A6-901EA7A2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18A692-AE24-4781-B34F-67696D2C0E18}" type="datetimeFigureOut">
              <a:rPr lang="cs-CZ" smtClean="0"/>
              <a:pPr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CBCCFC-62F1-4F70-D5B8-38F0930C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136B3-9DD0-3A51-C008-6776E04A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144762-C3B5-42E9-94DB-4A2AA3CF955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AD7493E-C2AE-0595-45AF-0D9322386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6806" y="311186"/>
            <a:ext cx="184953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290EE3-4082-9A05-B68B-A8437811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8A692-AE24-4781-B34F-67696D2C0E18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05FA4C-B386-0EF5-B5A7-AC4FB298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2A90BE-D14F-E9C0-79F8-0BC0B3AF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44762-C3B5-42E9-94DB-4A2AA3CF9556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777E83E9-FBC3-41DB-D073-90CC8D29D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710" y="2293248"/>
            <a:ext cx="851909" cy="2271505"/>
          </a:xfrm>
          <a:prstGeom prst="rect">
            <a:avLst/>
          </a:prstGeom>
        </p:spPr>
      </p:pic>
      <p:sp>
        <p:nvSpPr>
          <p:cNvPr id="14" name="Zástupný text 12">
            <a:extLst>
              <a:ext uri="{FF2B5EF4-FFF2-40B4-BE49-F238E27FC236}">
                <a16:creationId xmlns:a16="http://schemas.microsoft.com/office/drawing/2014/main" id="{1D52F6CD-9450-995B-7DC8-AC2D9DC47C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6899" y="2293938"/>
            <a:ext cx="8856519" cy="227012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32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cs-CZ"/>
              <a:t>Název kapitoly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-CZ"/>
              <a:t>Číslo kapitoly</a:t>
            </a:r>
          </a:p>
        </p:txBody>
      </p:sp>
    </p:spTree>
    <p:extLst>
      <p:ext uri="{BB962C8B-B14F-4D97-AF65-F5344CB8AC3E}">
        <p14:creationId xmlns:p14="http://schemas.microsoft.com/office/powerpoint/2010/main" val="3247286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ýrazný modrá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B0D019-80D8-9AEE-6E28-44D064BA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18A692-AE24-4781-B34F-67696D2C0E18}" type="datetimeFigureOut">
              <a:rPr lang="cs-CZ" smtClean="0"/>
              <a:pPr/>
              <a:t>15.10.2025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2540D0-F5D2-0591-5624-30A83290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3244C7-290D-9E71-F1C5-0BBAA42F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144762-C3B5-42E9-94DB-4A2AA3CF95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BA31D70-7FFF-04F2-E2D0-3D60D8EAC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4511"/>
            <a:ext cx="10515599" cy="53089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57334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ýrazný červená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B0D019-80D8-9AEE-6E28-44D064BA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18A692-AE24-4781-B34F-67696D2C0E18}" type="datetimeFigureOut">
              <a:rPr lang="cs-CZ" smtClean="0"/>
              <a:pPr/>
              <a:t>15.10.2025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2540D0-F5D2-0591-5624-30A83290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3244C7-290D-9E71-F1C5-0BBAA42F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144762-C3B5-42E9-94DB-4A2AA3CF95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BA31D70-7FFF-04F2-E2D0-3D60D8EAC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4511"/>
            <a:ext cx="10515599" cy="53089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1017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A467EB-2D4A-28A5-CE3D-D26EBAD2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B0123F-B729-C7CE-D9BB-BFE7A04C9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9031"/>
            <a:ext cx="10515600" cy="384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C2B9F5-70D3-A86C-2F85-E1E7ACBCD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18A692-AE24-4781-B34F-67696D2C0E18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6EC462-7E06-BE92-1FE5-AD9E9845E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C55B67-6AD2-82CA-4FD3-0D727D58B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144762-C3B5-42E9-94DB-4A2AA3CF955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66B27BEA-CC6F-1DAB-F253-E8D547030DC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99193" y="311186"/>
            <a:ext cx="1847147" cy="5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77" r:id="rId3"/>
    <p:sldLayoutId id="2147483662" r:id="rId4"/>
    <p:sldLayoutId id="2147483675" r:id="rId5"/>
    <p:sldLayoutId id="2147483680" r:id="rId6"/>
    <p:sldLayoutId id="2147483663" r:id="rId7"/>
    <p:sldLayoutId id="2147483682" r:id="rId8"/>
    <p:sldLayoutId id="2147483674" r:id="rId9"/>
    <p:sldLayoutId id="2147483681" r:id="rId10"/>
    <p:sldLayoutId id="2147483664" r:id="rId11"/>
    <p:sldLayoutId id="2147483665" r:id="rId12"/>
    <p:sldLayoutId id="2147483679" r:id="rId13"/>
    <p:sldLayoutId id="2147483676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zs.cz/program/aktion-ceska-republika-rakousko/vyjezdy-pobyty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ad.cz/cs/najit-stipendium/stipendi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daad.cz/cs/najit-stipendium/databaze-stipendii/" TargetMode="External"/><Relationship Id="rId4" Type="http://schemas.openxmlformats.org/officeDocument/2006/relationships/hyperlink" Target="https://www.daad.cz/cs/o-nas/kontak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program/barranduv-stipendijni-program/vyjezdy-poby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uni.cz/UK-241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epus.info/content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zs.cz/program/ceepus/vyjezdy-pobyt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dbudoucnosti.cz/podpora-projektu/stipendi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ad.de/en/stipendi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14919.html" TargetMode="External"/><Relationship Id="rId2" Type="http://schemas.openxmlformats.org/officeDocument/2006/relationships/hyperlink" Target="https://erasmus-plus.ec.europa.eu/programme-guide/part-a/eligible-countrie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rasmus-plus.ec.europa.eu/resources-and-tools/distance-calculato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tha.cz/cs/stipendia/studium-v-bavorsk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tha.cz/cs/stipendia/jazykove-kurzy-a-letni-skoly-v-bavorsk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fps.org/stipendien/deutschland-studiu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ulbright.gov.cz/stipendia/zakladni-informac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8933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m.at/programs?category_id=1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.smartrecruiters.com/CERN/744000030887701-doctoral-student-programme-2025-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areers.cern/alljob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avkovanadace.cz/pokyny_2025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u.cas.cz/cz/stipendia-a-staze/baderovo-stipendiu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janacova@udu.cas.c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dacesophia.cz/prisp.as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uni.cz/UK-39.html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erientia.cz/pro-zadatele/zahranicni-staz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rlesabroad.cz/" TargetMode="External"/><Relationship Id="rId2" Type="http://schemas.openxmlformats.org/officeDocument/2006/relationships/hyperlink" Target="https://cuni.cz/UK-15135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dzs.cz/" TargetMode="External"/><Relationship Id="rId4" Type="http://schemas.openxmlformats.org/officeDocument/2006/relationships/hyperlink" Target="https://www.instagram.com/charlesabroad.cz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37.html" TargetMode="External"/><Relationship Id="rId7" Type="http://schemas.openxmlformats.org/officeDocument/2006/relationships/hyperlink" Target="https://cuni.cz/UK-43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uni.cz/UK-43-version1-fakultni_uzaverky_fm_2025_2.pdf" TargetMode="External"/><Relationship Id="rId5" Type="http://schemas.openxmlformats.org/officeDocument/2006/relationships/hyperlink" Target="https://is.cuni.cz/veda/portal/dashboard" TargetMode="External"/><Relationship Id="rId4" Type="http://schemas.openxmlformats.org/officeDocument/2006/relationships/hyperlink" Target="https://cuni.cz/UK-38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9030.html" TargetMode="External"/><Relationship Id="rId2" Type="http://schemas.openxmlformats.org/officeDocument/2006/relationships/hyperlink" Target="https://is.cuni.cz/veda/portal/dashboard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43.html" TargetMode="External"/><Relationship Id="rId2" Type="http://schemas.openxmlformats.org/officeDocument/2006/relationships/hyperlink" Target="https://cuni.cz/UK-14977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uw.edu.pl/" TargetMode="External"/><Relationship Id="rId3" Type="http://schemas.openxmlformats.org/officeDocument/2006/relationships/hyperlink" Target="https://www.u-paris2.fr/en" TargetMode="External"/><Relationship Id="rId7" Type="http://schemas.openxmlformats.org/officeDocument/2006/relationships/hyperlink" Target="https://www.unimi.it/en/node/2" TargetMode="External"/><Relationship Id="rId2" Type="http://schemas.openxmlformats.org/officeDocument/2006/relationships/hyperlink" Target="https://www.uni-heidelberg.de/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nige.ch/" TargetMode="External"/><Relationship Id="rId5" Type="http://schemas.openxmlformats.org/officeDocument/2006/relationships/hyperlink" Target="https://www.ku.dk/english/" TargetMode="External"/><Relationship Id="rId4" Type="http://schemas.openxmlformats.org/officeDocument/2006/relationships/hyperlink" Target="http://www.sorbonne-universite.fr/en" TargetMode="Externa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12949.html" TargetMode="External"/><Relationship Id="rId2" Type="http://schemas.openxmlformats.org/officeDocument/2006/relationships/hyperlink" Target="https://cuni.cz/UK-13331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uni.cz/UK-11716.html" TargetMode="External"/><Relationship Id="rId4" Type="http://schemas.openxmlformats.org/officeDocument/2006/relationships/hyperlink" Target="https://sp.4euplus.eu/courses?providedBy=CUNI&amp;providedBy=UAH&amp;providedBy=PARIS_2&amp;providedBy=SU&amp;providedBy=KU&amp;providedBy=UNIGE&amp;providedBy=UNIMI&amp;providedBy=UW&amp;ects4eu=1&amp;ects4eu=30&amp;index=0&amp;size=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E2F728E-ABB4-769B-E4B6-F4C848FD3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551" y="1368364"/>
            <a:ext cx="8821674" cy="2604653"/>
          </a:xfrm>
        </p:spPr>
        <p:txBody>
          <a:bodyPr/>
          <a:lstStyle/>
          <a:p>
            <a:endParaRPr lang="pl-PL" sz="5400" spc="250" dirty="0">
              <a:latin typeface="Arial Nova"/>
            </a:endParaRPr>
          </a:p>
          <a:p>
            <a:r>
              <a:rPr lang="pl-PL" sz="5400" spc="250" dirty="0">
                <a:latin typeface="Arial Nova"/>
              </a:rPr>
              <a:t>S Karlovkou </a:t>
            </a:r>
            <a:r>
              <a:rPr lang="pl-PL" sz="5400" spc="250">
                <a:latin typeface="Arial Nova"/>
              </a:rPr>
              <a:t>do světa!</a:t>
            </a:r>
            <a:endParaRPr lang="pl-PL" sz="5400" spc="250" dirty="0">
              <a:latin typeface="Arial Nova"/>
            </a:endParaRPr>
          </a:p>
          <a:p>
            <a:r>
              <a:rPr lang="pl-PL" sz="4000" spc="250" dirty="0">
                <a:solidFill>
                  <a:srgbClr val="C00000"/>
                </a:solidFill>
                <a:latin typeface="Arial Nova"/>
              </a:rPr>
              <a:t>Přehled možností financování zahraničních mobilit</a:t>
            </a:r>
          </a:p>
          <a:p>
            <a:endParaRPr lang="cs-CZ" sz="4800" b="1" spc="250" dirty="0">
              <a:latin typeface="Arial Nova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9B66B55-75DB-0EF4-ACAE-6970337102EF}"/>
              </a:ext>
            </a:extLst>
          </p:cNvPr>
          <p:cNvSpPr txBox="1"/>
          <p:nvPr/>
        </p:nvSpPr>
        <p:spPr>
          <a:xfrm>
            <a:off x="971550" y="4118729"/>
            <a:ext cx="10696575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3000" b="1" dirty="0">
                <a:solidFill>
                  <a:schemeClr val="accent1"/>
                </a:solidFill>
              </a:rPr>
              <a:t>13. 10. 2025 </a:t>
            </a:r>
            <a:endParaRPr lang="en-GB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3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A5E77-ABE9-7F7E-3C0D-B6273FCAA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A7AE6-0CFB-071F-00A2-380E2932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42" y="1067528"/>
            <a:ext cx="10515600" cy="992057"/>
          </a:xfrm>
        </p:spPr>
        <p:txBody>
          <a:bodyPr/>
          <a:lstStyle/>
          <a:p>
            <a:r>
              <a:rPr lang="cs-CZ" dirty="0"/>
              <a:t>AKTION</a:t>
            </a:r>
            <a:endParaRPr lang="cs-CZ" dirty="0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8D5776B-A871-8341-98C7-2E21CB09C8E9}"/>
              </a:ext>
            </a:extLst>
          </p:cNvPr>
          <p:cNvSpPr txBox="1"/>
          <p:nvPr/>
        </p:nvSpPr>
        <p:spPr>
          <a:xfrm>
            <a:off x="841942" y="2059585"/>
            <a:ext cx="10213467" cy="40865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Financování výjezdů pouze do 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Rakouska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Pro 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Mgr. a Ph.D. </a:t>
            </a:r>
            <a:r>
              <a:rPr lang="cs-CZ" sz="2400" dirty="0">
                <a:solidFill>
                  <a:schemeClr val="tx2"/>
                </a:solidFill>
                <a:cs typeface="Arial"/>
              </a:rPr>
              <a:t>studenty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Délka mobilit: 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1–5 měsíců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Účelem je tvorba 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závěrečných prací </a:t>
            </a:r>
            <a:r>
              <a:rPr lang="cs-CZ" sz="2400" dirty="0">
                <a:solidFill>
                  <a:schemeClr val="tx2"/>
                </a:solidFill>
                <a:cs typeface="Arial"/>
              </a:rPr>
              <a:t>(využití knihoven, archivů, laboratoří, konzultací s odborníky…)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Termíny podání přihlášky: 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březen + říjen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cs typeface="Arial"/>
              </a:rPr>
              <a:t>Výše stipendia</a:t>
            </a:r>
            <a:r>
              <a:rPr lang="cs-CZ" sz="2400" dirty="0">
                <a:solidFill>
                  <a:schemeClr val="tx2"/>
                </a:solidFill>
                <a:cs typeface="Arial"/>
              </a:rPr>
              <a:t>: 1 300 EUR/měsíc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Veškeré </a:t>
            </a:r>
            <a:r>
              <a:rPr lang="cs-CZ" sz="2400" dirty="0" err="1">
                <a:solidFill>
                  <a:schemeClr val="tx2"/>
                </a:solidFill>
                <a:cs typeface="Arial"/>
              </a:rPr>
              <a:t>info</a:t>
            </a:r>
            <a:r>
              <a:rPr lang="cs-CZ" sz="2400" dirty="0">
                <a:solidFill>
                  <a:schemeClr val="tx2"/>
                </a:solidFill>
                <a:cs typeface="Arial"/>
              </a:rPr>
              <a:t> </a:t>
            </a:r>
            <a:r>
              <a:rPr lang="cs-CZ" sz="2400" b="1" dirty="0">
                <a:solidFill>
                  <a:srgbClr val="C00000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400" b="1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15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EB920-C803-0295-A3B9-751AE9629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70CF5-AA20-EB01-E39C-E4FCBB07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67" y="884538"/>
            <a:ext cx="10515600" cy="992057"/>
          </a:xfrm>
        </p:spPr>
        <p:txBody>
          <a:bodyPr/>
          <a:lstStyle/>
          <a:p>
            <a:r>
              <a:rPr lang="cs-CZ"/>
              <a:t>DAAD</a:t>
            </a:r>
            <a:endParaRPr lang="cs-CZ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A700DA-DEE1-0623-697A-EE437886F4F9}"/>
              </a:ext>
            </a:extLst>
          </p:cNvPr>
          <p:cNvSpPr txBox="1"/>
          <p:nvPr/>
        </p:nvSpPr>
        <p:spPr>
          <a:xfrm>
            <a:off x="989266" y="1812257"/>
            <a:ext cx="10213467" cy="4651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Financování výjezdů pouze do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Německa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Široká škála příležitostí: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1. </a:t>
            </a:r>
            <a:r>
              <a:rPr lang="cs-CZ" sz="2000" b="1" u="sng" dirty="0">
                <a:solidFill>
                  <a:schemeClr val="tx2"/>
                </a:solidFill>
                <a:cs typeface="Arial"/>
              </a:rPr>
              <a:t>Stipendia pro účast na letním kurzu v Německu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Letní kurzy trvají zhruba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1 měsíc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a probíhají od června do září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Vyučovány v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němčině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Různá témata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– možnost se zdokonalit v němčině i dalších oborech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Především pro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Bc. a Mgr.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studenty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Výše stipendia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 bezplatná účast na letním kurzu + hrazené ubytování + příspěvek na cestovné 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Termín podání přihlášky: 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říjen</a:t>
            </a:r>
          </a:p>
        </p:txBody>
      </p:sp>
    </p:spTree>
    <p:extLst>
      <p:ext uri="{BB962C8B-B14F-4D97-AF65-F5344CB8AC3E}">
        <p14:creationId xmlns:p14="http://schemas.microsoft.com/office/powerpoint/2010/main" val="5983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A1B7E-2A3F-4226-E83D-BDC9104F1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3716C-E281-AB4B-2262-EEEEFFFC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38" y="856996"/>
            <a:ext cx="10515600" cy="992057"/>
          </a:xfrm>
        </p:spPr>
        <p:txBody>
          <a:bodyPr/>
          <a:lstStyle/>
          <a:p>
            <a:r>
              <a:rPr lang="cs-CZ"/>
              <a:t>DAAD</a:t>
            </a:r>
            <a:endParaRPr lang="cs-CZ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0F4D43-F203-1453-8154-030D9EFEB952}"/>
              </a:ext>
            </a:extLst>
          </p:cNvPr>
          <p:cNvSpPr txBox="1"/>
          <p:nvPr/>
        </p:nvSpPr>
        <p:spPr>
          <a:xfrm>
            <a:off x="860304" y="1949380"/>
            <a:ext cx="10213467" cy="37286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2. </a:t>
            </a:r>
            <a:r>
              <a:rPr lang="cs-CZ" sz="2000" b="1" u="sng" dirty="0">
                <a:solidFill>
                  <a:schemeClr val="tx2"/>
                </a:solidFill>
                <a:cs typeface="Arial"/>
              </a:rPr>
              <a:t>Studijní stipendia: magisterské studium pro všechny vědní obory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Celé magisterské studium/část studia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v Německu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Délka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10–24 měsíců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Výše stipendia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992 EUR/měsíc + příspěvek na cestovné 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Termín podání přihlášky: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listopad</a:t>
            </a:r>
            <a:endParaRPr lang="cs-CZ" sz="2000" dirty="0">
              <a:solidFill>
                <a:schemeClr val="tx2"/>
              </a:solidFill>
              <a:cs typeface="Arial"/>
            </a:endParaRP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=&gt; dvojkolové výběrové řízení (včetně ústního pohovoru)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=&gt; stipendium lze čerpat od následujícího akademického roku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81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896D4-3AFE-2BCA-D831-13DDB1411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E14BF-75DE-9214-C5C5-16A91F6A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99" y="811092"/>
            <a:ext cx="10515600" cy="992057"/>
          </a:xfrm>
        </p:spPr>
        <p:txBody>
          <a:bodyPr/>
          <a:lstStyle/>
          <a:p>
            <a:r>
              <a:rPr lang="cs-CZ" dirty="0"/>
              <a:t>DAAD</a:t>
            </a:r>
            <a:endParaRPr lang="cs-CZ" dirty="0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D22BE8-C164-4428-A350-C6D0E75E1543}"/>
              </a:ext>
            </a:extLst>
          </p:cNvPr>
          <p:cNvSpPr txBox="1"/>
          <p:nvPr/>
        </p:nvSpPr>
        <p:spPr>
          <a:xfrm>
            <a:off x="799943" y="1803149"/>
            <a:ext cx="10213467" cy="37286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3. </a:t>
            </a:r>
            <a:r>
              <a:rPr lang="cs-CZ" sz="2000" b="1" u="sng" dirty="0">
                <a:solidFill>
                  <a:schemeClr val="tx2"/>
                </a:solidFill>
                <a:cs typeface="Arial"/>
              </a:rPr>
              <a:t>Výzkumné stipendium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Pouze pro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doktorandy/</a:t>
            </a:r>
            <a:r>
              <a:rPr lang="cs-CZ" sz="2000" b="1" dirty="0" err="1">
                <a:solidFill>
                  <a:schemeClr val="tx2"/>
                </a:solidFill>
                <a:cs typeface="Arial"/>
              </a:rPr>
              <a:t>postdoky</a:t>
            </a:r>
            <a:endParaRPr lang="cs-CZ" sz="2000" b="1" dirty="0">
              <a:solidFill>
                <a:schemeClr val="tx2"/>
              </a:solidFill>
              <a:cs typeface="Arial"/>
            </a:endParaRP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Určeno k realizaci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výzkumného záměru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Pobyt lze realizovat na univerzitě nebo v některém výzkumném ústavu v Německu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Délka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2–12 měsíců (doktorandi), 2–6 měsíců (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postdoci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)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Výše stipendia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1 400 EUR/měsíc + příspěvek na cestovné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Termíny podání přihlášky: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listopad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</a:t>
            </a:r>
            <a:endParaRPr lang="cs-CZ" sz="2000" b="1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67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AF9B-5047-37A7-DEE5-14C992DD4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D7C88-F95C-D4D2-A1C2-6E118114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53" y="544851"/>
            <a:ext cx="10515600" cy="992057"/>
          </a:xfrm>
        </p:spPr>
        <p:txBody>
          <a:bodyPr/>
          <a:lstStyle/>
          <a:p>
            <a:r>
              <a:rPr lang="cs-CZ" dirty="0"/>
              <a:t>DAAD</a:t>
            </a:r>
            <a:endParaRPr lang="cs-CZ" dirty="0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E233CC-90A8-7224-0B91-991856C5ECD6}"/>
              </a:ext>
            </a:extLst>
          </p:cNvPr>
          <p:cNvSpPr txBox="1"/>
          <p:nvPr/>
        </p:nvSpPr>
        <p:spPr>
          <a:xfrm>
            <a:off x="963543" y="1661170"/>
            <a:ext cx="10897852" cy="4651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4. </a:t>
            </a:r>
            <a:r>
              <a:rPr lang="cs-CZ" sz="2000" b="1" u="sng" dirty="0">
                <a:solidFill>
                  <a:schemeClr val="tx2"/>
                </a:solidFill>
                <a:cs typeface="Arial"/>
              </a:rPr>
              <a:t>Výzkumná stipendia pro doktorandy v rámci COTUTELLE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Délka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7–24 měsíců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Termín podání přihlášky: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listopad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Výše stipendia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1 400 EUR/měsíc</a:t>
            </a:r>
            <a:endParaRPr lang="cs-CZ" sz="2000" b="1" dirty="0">
              <a:solidFill>
                <a:schemeClr val="tx2"/>
              </a:solidFill>
              <a:cs typeface="Arial"/>
            </a:endParaRP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=&gt; čerpání stipendia od dalšího akademického roku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2"/>
              </a:solidFill>
              <a:cs typeface="Arial"/>
            </a:endParaRPr>
          </a:p>
          <a:p>
            <a:pPr lvl="1">
              <a:lnSpc>
                <a:spcPct val="150000"/>
              </a:lnSpc>
            </a:pPr>
            <a:endParaRPr lang="cs-CZ" sz="200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Další informace k jednotlivým stipendiím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000" b="1" dirty="0">
              <a:solidFill>
                <a:srgbClr val="C00000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Česká centrála DAAD nabízí individuální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konzultace</a:t>
            </a:r>
            <a:r>
              <a:rPr lang="cs-CZ" sz="2000" b="1" dirty="0">
                <a:solidFill>
                  <a:srgbClr val="C00000"/>
                </a:solidFill>
                <a:cs typeface="Arial"/>
              </a:rPr>
              <a:t>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Vyhledávat a filtrovat mezi všemi příležitostmi je možné v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databázi stipendií</a:t>
            </a:r>
            <a:endParaRPr lang="cs-CZ" sz="2000" b="1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73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70DC-1F9B-40E5-9C2C-0450496AC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7E5B1-C85E-B7E5-4E4B-1476552D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41" y="1031430"/>
            <a:ext cx="10515600" cy="992057"/>
          </a:xfrm>
        </p:spPr>
        <p:txBody>
          <a:bodyPr/>
          <a:lstStyle/>
          <a:p>
            <a:r>
              <a:rPr lang="cs-CZ" err="1"/>
              <a:t>Barrande</a:t>
            </a:r>
            <a:r>
              <a:rPr lang="cs-CZ"/>
              <a:t> </a:t>
            </a:r>
            <a:r>
              <a:rPr lang="cs-CZ" err="1"/>
              <a:t>fellowship</a:t>
            </a:r>
            <a:endParaRPr lang="cs-CZ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85D22D-D387-3CC7-8988-7A00A84875A8}"/>
              </a:ext>
            </a:extLst>
          </p:cNvPr>
          <p:cNvSpPr txBox="1"/>
          <p:nvPr/>
        </p:nvSpPr>
        <p:spPr>
          <a:xfrm>
            <a:off x="379297" y="2026150"/>
            <a:ext cx="10726852" cy="42421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Financování výjezdů pouze do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Francie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Pouze pro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doktorandy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Možné i pro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nefrankofonní</a:t>
            </a:r>
            <a:r>
              <a:rPr lang="cs-CZ" dirty="0">
                <a:solidFill>
                  <a:schemeClr val="tx2"/>
                </a:solidFill>
                <a:cs typeface="Arial"/>
              </a:rPr>
              <a:t> studenty (pokud francouzský školitel souhlasí se studiem či výzkumnou stáží v angličtině)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Typy pobytů</a:t>
            </a:r>
            <a:r>
              <a:rPr lang="cs-CZ" dirty="0">
                <a:solidFill>
                  <a:schemeClr val="tx2"/>
                </a:solidFill>
                <a:cs typeface="Arial"/>
              </a:rPr>
              <a:t>: 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u="sng" dirty="0">
                <a:solidFill>
                  <a:schemeClr val="tx2"/>
                </a:solidFill>
                <a:cs typeface="Arial"/>
              </a:rPr>
              <a:t>Studium v rámci </a:t>
            </a:r>
            <a:r>
              <a:rPr lang="cs-CZ" u="sng" dirty="0" err="1">
                <a:solidFill>
                  <a:schemeClr val="tx2"/>
                </a:solidFill>
                <a:cs typeface="Arial"/>
              </a:rPr>
              <a:t>cotutelle</a:t>
            </a:r>
            <a:r>
              <a:rPr lang="cs-CZ" dirty="0">
                <a:solidFill>
                  <a:schemeClr val="tx2"/>
                </a:solidFill>
                <a:cs typeface="Arial"/>
              </a:rPr>
              <a:t>: stipendium udělováno max. na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3 roky </a:t>
            </a:r>
            <a:r>
              <a:rPr lang="cs-CZ" dirty="0">
                <a:solidFill>
                  <a:schemeClr val="tx2"/>
                </a:solidFill>
                <a:cs typeface="Arial"/>
              </a:rPr>
              <a:t>(3 pobyty ve Francii a každý rok po dobu 5 měsíců pobíráno stipendium), výše: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1 690 EUR/měsíc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u="sng" dirty="0">
                <a:solidFill>
                  <a:schemeClr val="tx2"/>
                </a:solidFill>
                <a:cs typeface="Arial"/>
              </a:rPr>
              <a:t>Krátkodobá výzkumná stáž</a:t>
            </a:r>
            <a:r>
              <a:rPr lang="cs-CZ" dirty="0">
                <a:solidFill>
                  <a:schemeClr val="tx2"/>
                </a:solidFill>
                <a:cs typeface="Arial"/>
              </a:rPr>
              <a:t>: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1–3 </a:t>
            </a:r>
            <a:r>
              <a:rPr lang="cs-CZ" dirty="0">
                <a:solidFill>
                  <a:schemeClr val="tx2"/>
                </a:solidFill>
                <a:cs typeface="Arial"/>
              </a:rPr>
              <a:t>měsíce, výše: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1 704 EUR/měsíc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Termín podání přihlášky: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leden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 a </a:t>
            </a:r>
            <a:r>
              <a:rPr lang="cs-CZ" b="1" dirty="0">
                <a:solidFill>
                  <a:srgbClr val="C00000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600" b="1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5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269AE-2CAA-E640-CBC9-F090333B2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CD370-4F1B-3C3E-7493-5ED31464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22" y="719285"/>
            <a:ext cx="10515600" cy="992057"/>
          </a:xfrm>
        </p:spPr>
        <p:txBody>
          <a:bodyPr/>
          <a:lstStyle/>
          <a:p>
            <a:r>
              <a:rPr lang="cs-CZ" dirty="0"/>
              <a:t>CEEPUS</a:t>
            </a:r>
            <a:endParaRPr lang="cs-CZ" dirty="0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AE9B3E-FD1E-0AA9-F147-B94EA0581F3F}"/>
              </a:ext>
            </a:extLst>
          </p:cNvPr>
          <p:cNvSpPr txBox="1"/>
          <p:nvPr/>
        </p:nvSpPr>
        <p:spPr>
          <a:xfrm>
            <a:off x="370359" y="1710359"/>
            <a:ext cx="11452503" cy="48423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/>
                </a:solidFill>
                <a:cs typeface="Arial"/>
              </a:rPr>
              <a:t>Central</a:t>
            </a:r>
            <a:r>
              <a:rPr lang="cs-CZ" dirty="0">
                <a:solidFill>
                  <a:schemeClr val="tx2"/>
                </a:solidFill>
                <a:cs typeface="Arial"/>
              </a:rPr>
              <a:t> European Exchange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Programme</a:t>
            </a:r>
            <a:r>
              <a:rPr lang="cs-CZ" dirty="0">
                <a:solidFill>
                  <a:schemeClr val="tx2"/>
                </a:solidFill>
                <a:cs typeface="Arial"/>
              </a:rPr>
              <a:t>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for</a:t>
            </a:r>
            <a:r>
              <a:rPr lang="cs-CZ" dirty="0">
                <a:solidFill>
                  <a:schemeClr val="tx2"/>
                </a:solidFill>
                <a:cs typeface="Arial"/>
              </a:rPr>
              <a:t> University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Studies</a:t>
            </a:r>
            <a:endParaRPr lang="cs-CZ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Financování výjezdů na univerzity v zemích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střední a jihovýchodní Evropy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Pro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všechny stupně studia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Typy mobilit: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krátkodobý pobyt za účelem přípravy závěrečné práce: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1–2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měsíce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 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semestrální pobyt: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3–10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měsíců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odborná exkurze: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3–5 dnů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letní škola: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6–30 dnů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Financování</a:t>
            </a:r>
            <a:r>
              <a:rPr lang="cs-CZ" dirty="0">
                <a:solidFill>
                  <a:schemeClr val="tx2"/>
                </a:solidFill>
                <a:cs typeface="Arial"/>
              </a:rPr>
              <a:t>: stipendia vyplácena v hostitelské zemi po příjezdu,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liší se</a:t>
            </a:r>
            <a:r>
              <a:rPr lang="cs-CZ" dirty="0">
                <a:solidFill>
                  <a:schemeClr val="tx2"/>
                </a:solidFill>
                <a:cs typeface="Arial"/>
              </a:rPr>
              <a:t>, nejpřesnější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info</a:t>
            </a:r>
            <a:r>
              <a:rPr lang="cs-CZ" dirty="0">
                <a:solidFill>
                  <a:schemeClr val="tx2"/>
                </a:solidFill>
                <a:cs typeface="Arial"/>
              </a:rPr>
              <a:t> </a:t>
            </a:r>
            <a:r>
              <a:rPr lang="cs-CZ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 webu</a:t>
            </a:r>
            <a:r>
              <a:rPr lang="cs-CZ" b="1" dirty="0">
                <a:solidFill>
                  <a:srgbClr val="C00000"/>
                </a:solidFill>
                <a:cs typeface="Arial"/>
              </a:rPr>
              <a:t> </a:t>
            </a:r>
            <a:r>
              <a:rPr lang="cs-CZ" dirty="0">
                <a:solidFill>
                  <a:schemeClr val="tx2"/>
                </a:solidFill>
                <a:cs typeface="Arial"/>
              </a:rPr>
              <a:t>po rozkliknutí jednotlivých vlajek dole na liště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Termín podání přihlášky: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liší se </a:t>
            </a:r>
            <a:r>
              <a:rPr lang="cs-CZ" dirty="0">
                <a:solidFill>
                  <a:schemeClr val="tx2"/>
                </a:solidFill>
                <a:cs typeface="Arial"/>
              </a:rPr>
              <a:t>dle typů mobilit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b="1" dirty="0">
                <a:solidFill>
                  <a:srgbClr val="C00000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dirty="0">
                <a:solidFill>
                  <a:schemeClr val="tx2"/>
                </a:solidFill>
                <a:cs typeface="Arial"/>
              </a:rPr>
              <a:t> a </a:t>
            </a:r>
            <a:r>
              <a:rPr lang="cs-CZ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dirty="0">
                <a:solidFill>
                  <a:srgbClr val="C00000"/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000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F9577-15B9-1486-D621-CFCEE44D1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69F8B-B96D-DE7D-7CB2-4C8B2FD1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53" y="544851"/>
            <a:ext cx="10515600" cy="992057"/>
          </a:xfrm>
        </p:spPr>
        <p:txBody>
          <a:bodyPr/>
          <a:lstStyle/>
          <a:p>
            <a:r>
              <a:rPr lang="cs-CZ"/>
              <a:t>CEEPUS</a:t>
            </a:r>
            <a:endParaRPr lang="cs-CZ">
              <a:cs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A15E0D-119B-122D-BF5A-79E6C10B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53" y="1610060"/>
            <a:ext cx="10033870" cy="45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9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6FA18-0378-2EA7-7325-88743C0C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37490-479A-78FB-56E7-B356990A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9" y="1140533"/>
            <a:ext cx="10515600" cy="992057"/>
          </a:xfrm>
        </p:spPr>
        <p:txBody>
          <a:bodyPr/>
          <a:lstStyle/>
          <a:p>
            <a:r>
              <a:rPr lang="cs-CZ" dirty="0"/>
              <a:t>Česko-německý fond budoucnosti</a:t>
            </a:r>
            <a:endParaRPr lang="cs-CZ" dirty="0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410B41-28DC-336E-45A0-F4238261B7A6}"/>
              </a:ext>
            </a:extLst>
          </p:cNvPr>
          <p:cNvSpPr txBox="1"/>
          <p:nvPr/>
        </p:nvSpPr>
        <p:spPr>
          <a:xfrm>
            <a:off x="580596" y="2132590"/>
            <a:ext cx="11452907" cy="46115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Financování výjezdů pouze do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Německa</a:t>
            </a:r>
            <a:endParaRPr lang="cs-CZ" b="1" dirty="0">
              <a:solidFill>
                <a:schemeClr val="tx2"/>
              </a:solidFill>
              <a:latin typeface="Arial"/>
              <a:ea typeface="Open Sans"/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Pro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všechny stupně studia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Délka mobilit: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 1–2 semestry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Pro studenty, kteří se ve svém studiu/výzkumu věnují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česko-německým tématům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Obory</a:t>
            </a:r>
            <a:r>
              <a:rPr lang="cs-CZ" dirty="0">
                <a:solidFill>
                  <a:schemeClr val="tx2"/>
                </a:solidFill>
                <a:cs typeface="Arial"/>
              </a:rPr>
              <a:t>: humanitní a společenskovědní (historie, politologie, sociální vědy, právo, ekonomie, jazykověda, literární věda, kulturní studia, filosofie atd.)</a:t>
            </a:r>
            <a:endParaRPr lang="cs-CZ" b="1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Zpracování výzkumného projektu, který se vztahuje k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česko-německé tematice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Výše stipendia: Mgr. a Ph.D. studenti: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900 EUR/měsíc</a:t>
            </a:r>
            <a:r>
              <a:rPr lang="cs-CZ" dirty="0">
                <a:solidFill>
                  <a:schemeClr val="tx2"/>
                </a:solidFill>
                <a:cs typeface="Arial"/>
              </a:rPr>
              <a:t>; Bc. studenti: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650 EUR/měsíc</a:t>
            </a:r>
            <a:r>
              <a:rPr lang="cs-CZ" dirty="0">
                <a:solidFill>
                  <a:schemeClr val="tx2"/>
                </a:solidFill>
                <a:cs typeface="Arial"/>
              </a:rPr>
              <a:t> (+ jednorázový příspěvek na studijní materiál a cestovní výlohy ve výši 900 nebo 650 EUR)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Termín podání přihlášky: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leden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dirty="0">
                <a:solidFill>
                  <a:srgbClr val="C00000"/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279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FD527-4390-AD57-136C-68A7F41BF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35F5E-063D-1A16-DEE7-DEFBF899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6" y="912117"/>
            <a:ext cx="10515600" cy="992057"/>
          </a:xfrm>
        </p:spPr>
        <p:txBody>
          <a:bodyPr/>
          <a:lstStyle/>
          <a:p>
            <a:r>
              <a:rPr lang="cs-CZ" dirty="0"/>
              <a:t>KAAD</a:t>
            </a:r>
            <a:endParaRPr lang="cs-CZ" dirty="0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1AD8349-C92C-91A7-ECCF-6FAE9CB95C98}"/>
              </a:ext>
            </a:extLst>
          </p:cNvPr>
          <p:cNvSpPr txBox="1"/>
          <p:nvPr/>
        </p:nvSpPr>
        <p:spPr>
          <a:xfrm>
            <a:off x="379503" y="1794446"/>
            <a:ext cx="10949583" cy="49864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Der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Katholische</a:t>
            </a:r>
            <a:r>
              <a:rPr lang="cs-CZ" dirty="0">
                <a:solidFill>
                  <a:schemeClr val="tx2"/>
                </a:solidFill>
                <a:cs typeface="Arial"/>
              </a:rPr>
              <a:t>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Akademische</a:t>
            </a:r>
            <a:r>
              <a:rPr lang="cs-CZ" dirty="0">
                <a:solidFill>
                  <a:schemeClr val="tx2"/>
                </a:solidFill>
                <a:cs typeface="Arial"/>
              </a:rPr>
              <a:t>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Ausländer-Dienst</a:t>
            </a:r>
            <a:endParaRPr lang="cs-CZ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Financování výjezdů pouze do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Německa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Podmínkou je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církevní a společenské angažmá</a:t>
            </a:r>
            <a:r>
              <a:rPr lang="cs-CZ" dirty="0">
                <a:solidFill>
                  <a:schemeClr val="tx2"/>
                </a:solidFill>
                <a:cs typeface="Arial"/>
              </a:rPr>
              <a:t>, otevřenost k mezináboženskému dialogu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Nutná je znalost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němčiny</a:t>
            </a:r>
            <a:r>
              <a:rPr lang="cs-CZ" dirty="0">
                <a:solidFill>
                  <a:schemeClr val="tx2"/>
                </a:solidFill>
                <a:cs typeface="Arial"/>
              </a:rPr>
              <a:t> min. na úrovni B1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Typy pobytů</a:t>
            </a:r>
            <a:r>
              <a:rPr lang="cs-CZ" dirty="0">
                <a:solidFill>
                  <a:schemeClr val="tx2"/>
                </a:solidFill>
                <a:cs typeface="Arial"/>
              </a:rPr>
              <a:t>: 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  <a:cs typeface="Arial"/>
              </a:rPr>
              <a:t>magisterské studium v Německu: max.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24 měsíců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  <a:cs typeface="Arial"/>
              </a:rPr>
              <a:t>doktorské studium v Německu: max.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36 měsíců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  <a:cs typeface="Arial"/>
              </a:rPr>
              <a:t>výzkumné pobyty pro doktorandy: max.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12 měsíců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Výše stipendia</a:t>
            </a:r>
            <a:r>
              <a:rPr lang="cs-CZ" dirty="0">
                <a:solidFill>
                  <a:schemeClr val="tx2"/>
                </a:solidFill>
                <a:cs typeface="Arial"/>
              </a:rPr>
              <a:t>: přesná výše není stanovena, financování ale zpravidla pokrývá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reálné náklady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Termín</a:t>
            </a:r>
            <a:r>
              <a:rPr lang="cs-CZ" dirty="0">
                <a:solidFill>
                  <a:schemeClr val="tx2"/>
                </a:solidFill>
                <a:cs typeface="Arial"/>
              </a:rPr>
              <a:t> podání přihlášky: doporučuje se žádat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min. 6 měsíců </a:t>
            </a:r>
            <a:r>
              <a:rPr lang="cs-CZ" dirty="0">
                <a:solidFill>
                  <a:schemeClr val="tx2"/>
                </a:solidFill>
                <a:cs typeface="Arial"/>
              </a:rPr>
              <a:t>před plánovaným začátkem pobytu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dirty="0">
                <a:solidFill>
                  <a:schemeClr val="tx2"/>
                </a:solidFill>
                <a:cs typeface="Arial"/>
              </a:rPr>
              <a:t> (pro ČR primárně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Eastern</a:t>
            </a:r>
            <a:r>
              <a:rPr lang="cs-CZ" dirty="0">
                <a:solidFill>
                  <a:schemeClr val="tx2"/>
                </a:solidFill>
                <a:cs typeface="Arial"/>
              </a:rPr>
              <a:t> Europe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Programme</a:t>
            </a:r>
            <a:r>
              <a:rPr lang="cs-CZ" dirty="0">
                <a:solidFill>
                  <a:schemeClr val="tx2"/>
                </a:solidFill>
                <a:cs typeface="Arial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23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468F0-25F7-170C-B41C-FD8981D79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F13FC-6B36-36FE-8BE2-73BC3E48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Erasmus+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C2BA9B-2448-36EF-75BC-E5D61C2B5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115"/>
            <a:ext cx="10515600" cy="41442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cs typeface="Arial"/>
              </a:rPr>
              <a:t>Lze vyjet do </a:t>
            </a:r>
            <a:r>
              <a:rPr lang="cs-CZ" sz="2000" b="1" dirty="0">
                <a:cs typeface="Arial"/>
                <a:hlinkClick r:id="rId2"/>
              </a:rPr>
              <a:t>každé země zapojené do programu Erasmus+</a:t>
            </a:r>
            <a:r>
              <a:rPr lang="cs-CZ" sz="2000" dirty="0">
                <a:cs typeface="Arial"/>
                <a:hlinkClick r:id="rId2"/>
              </a:rPr>
              <a:t> </a:t>
            </a:r>
            <a:r>
              <a:rPr lang="cs-CZ" sz="2000" dirty="0">
                <a:cs typeface="Arial"/>
              </a:rPr>
              <a:t>(typicky EU)</a:t>
            </a:r>
            <a:endParaRPr lang="cs-CZ" sz="2000" b="1" dirty="0">
              <a:cs typeface="Arial"/>
            </a:endParaRPr>
          </a:p>
          <a:p>
            <a:r>
              <a:rPr lang="cs-CZ" sz="2000" dirty="0">
                <a:cs typeface="Arial"/>
              </a:rPr>
              <a:t>Přihlásit se zpravidla můžete už </a:t>
            </a:r>
            <a:r>
              <a:rPr lang="cs-CZ" sz="2000" b="1" dirty="0">
                <a:cs typeface="Arial"/>
              </a:rPr>
              <a:t>od 1. ročníku Bc. studia</a:t>
            </a:r>
            <a:r>
              <a:rPr lang="cs-CZ" sz="2000" dirty="0">
                <a:cs typeface="Arial"/>
              </a:rPr>
              <a:t> dle termínů a podmínek výběrových řízení na fakultě/katedře.</a:t>
            </a:r>
          </a:p>
          <a:p>
            <a:r>
              <a:rPr lang="cs-CZ" sz="2000" b="1" dirty="0">
                <a:cs typeface="Arial"/>
                <a:hlinkClick r:id="rId3"/>
              </a:rPr>
              <a:t>Stipendium</a:t>
            </a:r>
            <a:r>
              <a:rPr lang="cs-CZ" sz="2000" b="1" dirty="0">
                <a:cs typeface="Arial"/>
              </a:rPr>
              <a:t> </a:t>
            </a:r>
            <a:r>
              <a:rPr lang="cs-CZ" sz="2000" dirty="0">
                <a:cs typeface="Arial"/>
              </a:rPr>
              <a:t>se skládá z </a:t>
            </a:r>
            <a:r>
              <a:rPr lang="cs-CZ" sz="2000" b="1" dirty="0">
                <a:cs typeface="Arial"/>
              </a:rPr>
              <a:t>pobytových</a:t>
            </a:r>
            <a:r>
              <a:rPr lang="cs-CZ" sz="2000" dirty="0">
                <a:cs typeface="Arial"/>
              </a:rPr>
              <a:t> a </a:t>
            </a:r>
            <a:r>
              <a:rPr lang="cs-CZ" sz="2000" b="1" dirty="0">
                <a:cs typeface="Arial"/>
              </a:rPr>
              <a:t>cestovních</a:t>
            </a:r>
            <a:r>
              <a:rPr lang="cs-CZ" sz="2000" dirty="0">
                <a:cs typeface="Arial"/>
              </a:rPr>
              <a:t> nákladů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700" u="sng" dirty="0">
                <a:cs typeface="Arial"/>
              </a:rPr>
              <a:t>Pobytové náklady</a:t>
            </a:r>
            <a:r>
              <a:rPr lang="cs-CZ" sz="1700" dirty="0">
                <a:cs typeface="Arial"/>
              </a:rPr>
              <a:t>: fixní měsíční/denní částka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700" u="sng" dirty="0">
                <a:cs typeface="Arial"/>
              </a:rPr>
              <a:t>Cestovní náklady</a:t>
            </a:r>
            <a:r>
              <a:rPr lang="cs-CZ" sz="1700" dirty="0">
                <a:cs typeface="Arial"/>
              </a:rPr>
              <a:t>: dle </a:t>
            </a:r>
            <a:r>
              <a:rPr lang="cs-CZ" sz="1700" dirty="0">
                <a:cs typeface="Arial"/>
                <a:hlinkClick r:id="rId4"/>
              </a:rPr>
              <a:t>vzdálenosti cílové destinace</a:t>
            </a:r>
            <a:r>
              <a:rPr lang="cs-CZ" sz="1700" dirty="0">
                <a:cs typeface="Arial"/>
              </a:rPr>
              <a:t>, vyšší částka v případě udržitelného cestování</a:t>
            </a:r>
          </a:p>
          <a:p>
            <a:r>
              <a:rPr lang="cs-CZ" sz="2000" dirty="0">
                <a:cs typeface="Arial"/>
              </a:rPr>
              <a:t>Vyjet lze i </a:t>
            </a:r>
            <a:r>
              <a:rPr lang="cs-CZ" sz="2000" b="1" dirty="0">
                <a:cs typeface="Arial"/>
              </a:rPr>
              <a:t>vícekrát</a:t>
            </a:r>
            <a:r>
              <a:rPr lang="cs-CZ" sz="2000" dirty="0">
                <a:cs typeface="Arial"/>
              </a:rPr>
              <a:t>, ale pozor: celková doba strávená na Erasmu za jeden cyklus studia (Bc., Mgr., PhD.) nesmí přesáhnout 12 měsíců, popř. 24 měsíců, pokud se jedná o nedělený Mgr. program.</a:t>
            </a:r>
          </a:p>
        </p:txBody>
      </p:sp>
    </p:spTree>
    <p:extLst>
      <p:ext uri="{BB962C8B-B14F-4D97-AF65-F5344CB8AC3E}">
        <p14:creationId xmlns:p14="http://schemas.microsoft.com/office/powerpoint/2010/main" val="1906146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47028-402B-8F54-703D-A69B9CAB0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A591E-681E-2E68-61F3-98422D51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41" y="948803"/>
            <a:ext cx="10515600" cy="992057"/>
          </a:xfrm>
        </p:spPr>
        <p:txBody>
          <a:bodyPr/>
          <a:lstStyle/>
          <a:p>
            <a:r>
              <a:rPr lang="cs-CZ"/>
              <a:t>BTHA</a:t>
            </a:r>
            <a:endParaRPr lang="cs-CZ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552953-B040-A707-220A-F27FBB42A9BB}"/>
              </a:ext>
            </a:extLst>
          </p:cNvPr>
          <p:cNvSpPr txBox="1"/>
          <p:nvPr/>
        </p:nvSpPr>
        <p:spPr>
          <a:xfrm>
            <a:off x="333379" y="1998056"/>
            <a:ext cx="11008021" cy="3647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Financování výjezdů pouze na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bavorské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veřejné vysoké školy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Stipendium určeno k financování navazujícího 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magisterského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,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doktorského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nebo </a:t>
            </a:r>
            <a:r>
              <a:rPr lang="cs-CZ" sz="2000" b="1" dirty="0" err="1">
                <a:solidFill>
                  <a:schemeClr val="tx2"/>
                </a:solidFill>
                <a:cs typeface="Arial"/>
              </a:rPr>
              <a:t>postdoktorského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studia 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Délka pobytu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1 akademický rok (lze max. dvakrát prodloužit – dohromady na 3 roky)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Výše finanční podpory: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992 EUR/měsíc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Termín pro podání přihlášky: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prosinec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739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A3241-B764-F8EA-CBFA-138714FAA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46683-0733-FF83-13A0-6ABC0F8B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41" y="948803"/>
            <a:ext cx="10515600" cy="992057"/>
          </a:xfrm>
        </p:spPr>
        <p:txBody>
          <a:bodyPr/>
          <a:lstStyle/>
          <a:p>
            <a:r>
              <a:rPr lang="cs-CZ"/>
              <a:t>BTHA </a:t>
            </a:r>
            <a:endParaRPr lang="cs-CZ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D05525-EDD7-B599-4FA1-CAA5249897B1}"/>
              </a:ext>
            </a:extLst>
          </p:cNvPr>
          <p:cNvSpPr txBox="1"/>
          <p:nvPr/>
        </p:nvSpPr>
        <p:spPr>
          <a:xfrm>
            <a:off x="262720" y="1940860"/>
            <a:ext cx="11008021" cy="4201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lnSpc>
                <a:spcPct val="150000"/>
              </a:lnSpc>
            </a:pPr>
            <a:r>
              <a:rPr lang="cs-CZ" sz="2400" b="1" u="sng" dirty="0">
                <a:solidFill>
                  <a:schemeClr val="tx2"/>
                </a:solidFill>
                <a:cs typeface="Arial"/>
              </a:rPr>
              <a:t>Jazykové kurzy a letní školy v Bavorsku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cs typeface="Arial"/>
              </a:rPr>
              <a:t>Délka pobytu</a:t>
            </a:r>
            <a:r>
              <a:rPr lang="cs-CZ" sz="2400" dirty="0">
                <a:solidFill>
                  <a:schemeClr val="tx2"/>
                </a:solidFill>
                <a:cs typeface="Arial"/>
              </a:rPr>
              <a:t>: cca. 1 měsíc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cs typeface="Arial"/>
              </a:rPr>
              <a:t>Výše stipendia: </a:t>
            </a:r>
            <a:r>
              <a:rPr lang="cs-CZ" sz="2400" dirty="0">
                <a:solidFill>
                  <a:schemeClr val="tx2"/>
                </a:solidFill>
                <a:cs typeface="Arial"/>
              </a:rPr>
              <a:t>bezplatná účast na letním kurzu + hrazené ubytování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Různá témata – možnost se zdokonalit v němčině a dalších oborech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Termín podání přihlášky: </a:t>
            </a:r>
            <a:r>
              <a:rPr lang="cs-CZ" sz="2400" b="1" dirty="0">
                <a:solidFill>
                  <a:schemeClr val="tx2"/>
                </a:solidFill>
                <a:cs typeface="Arial"/>
              </a:rPr>
              <a:t>březen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sz="24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795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97EBD-299D-8D94-3678-67EA27A1F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94F24-78E4-46C5-CB73-383C4541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682"/>
            <a:ext cx="10515600" cy="992057"/>
          </a:xfrm>
        </p:spPr>
        <p:txBody>
          <a:bodyPr/>
          <a:lstStyle/>
          <a:p>
            <a:r>
              <a:rPr lang="cs-CZ" dirty="0"/>
              <a:t>GFPS</a:t>
            </a:r>
            <a:endParaRPr lang="cs-CZ" dirty="0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CB908D3-CDC8-B2B1-970C-7E434E7CD1AA}"/>
              </a:ext>
            </a:extLst>
          </p:cNvPr>
          <p:cNvSpPr txBox="1"/>
          <p:nvPr/>
        </p:nvSpPr>
        <p:spPr>
          <a:xfrm>
            <a:off x="407192" y="1729739"/>
            <a:ext cx="11508248" cy="48479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Financování výjezdů pouze do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Německa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Stipendia určena na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studium a praktické stáže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Uchazeči nesmí být starší než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30 let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  <a:cs typeface="Arial"/>
              </a:rPr>
              <a:t>Studijní pobyt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: Místo předmětů a kreditů plní student během pobytu v zahraničí svůj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projekt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 (nejčastěji závěrečná práce)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  <a:cs typeface="Arial"/>
              </a:rPr>
              <a:t>Praktikum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: 3 dny v týdnu práce, zbytek studium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V univerzitních městech fungují členové GPFS v rámci tzv.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Městských skupin 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(</a:t>
            </a:r>
            <a:r>
              <a:rPr lang="cs-CZ" sz="1600" dirty="0" err="1">
                <a:solidFill>
                  <a:schemeClr val="tx2"/>
                </a:solidFill>
                <a:cs typeface="Arial"/>
              </a:rPr>
              <a:t>Stadtgruppen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), které se starají o příchozí stipendisty, pomáhají jim s administrací jejich studia i se začleněním do společenského života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Termín podání přihlášky: květen (na zimní semestr), říjen (na letní semestr)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  <a:cs typeface="Arial"/>
              </a:rPr>
              <a:t>Výše finanční podpory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: 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Studijní pobyt: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650 EUR/měsíc 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(max. na 5 měsíců)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Praktikum: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650 EUR/měsíc 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(max. na 5 měsíců)</a:t>
            </a:r>
            <a:endParaRPr lang="cs-CZ" sz="1600" b="1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sz="16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</a:p>
        </p:txBody>
      </p:sp>
    </p:spTree>
    <p:extLst>
      <p:ext uri="{BB962C8B-B14F-4D97-AF65-F5344CB8AC3E}">
        <p14:creationId xmlns:p14="http://schemas.microsoft.com/office/powerpoint/2010/main" val="232200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3D306-E63F-BF0F-8AE7-46874C983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F9562-3008-D8F0-B79D-BC438103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0" y="719670"/>
            <a:ext cx="10515600" cy="992057"/>
          </a:xfrm>
        </p:spPr>
        <p:txBody>
          <a:bodyPr/>
          <a:lstStyle/>
          <a:p>
            <a:r>
              <a:rPr lang="cs-CZ" dirty="0" err="1"/>
              <a:t>Fulbright</a:t>
            </a:r>
            <a:endParaRPr lang="cs-CZ" dirty="0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C07AE5-C7C9-CC21-E978-FDEEA43CFAE4}"/>
              </a:ext>
            </a:extLst>
          </p:cNvPr>
          <p:cNvSpPr txBox="1"/>
          <p:nvPr/>
        </p:nvSpPr>
        <p:spPr>
          <a:xfrm>
            <a:off x="425516" y="1555637"/>
            <a:ext cx="11470828" cy="50270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Financování výjezdů do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USA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Pro studenty s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ukončeným bakalářským studiem</a:t>
            </a:r>
            <a:endParaRPr lang="cs-CZ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Možnost vyjet na vybranou univerzitu/vybrané odborné pracoviště na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studium, stáž či výzkumný pobyt</a:t>
            </a:r>
            <a:r>
              <a:rPr lang="cs-CZ" dirty="0">
                <a:solidFill>
                  <a:schemeClr val="tx2"/>
                </a:solidFill>
                <a:cs typeface="Arial"/>
              </a:rPr>
              <a:t> v USA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Důraz na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excelenci a občanskou angažovanost </a:t>
            </a:r>
            <a:r>
              <a:rPr lang="cs-CZ" dirty="0">
                <a:solidFill>
                  <a:schemeClr val="tx2"/>
                </a:solidFill>
                <a:cs typeface="Arial"/>
              </a:rPr>
              <a:t>uchazečů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Velmi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prestižní</a:t>
            </a:r>
            <a:r>
              <a:rPr lang="cs-CZ" dirty="0">
                <a:solidFill>
                  <a:schemeClr val="tx2"/>
                </a:solidFill>
                <a:cs typeface="Arial"/>
              </a:rPr>
              <a:t> a cenná zkušenost pro budoucí kariéru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  <a:cs typeface="Arial"/>
              </a:rPr>
              <a:t>Typy příležitostí</a:t>
            </a:r>
            <a:r>
              <a:rPr lang="cs-CZ" dirty="0">
                <a:solidFill>
                  <a:schemeClr val="tx2"/>
                </a:solidFill>
                <a:cs typeface="Arial"/>
              </a:rPr>
              <a:t>: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  <a:cs typeface="Arial"/>
              </a:rPr>
              <a:t>Celé magisterské studium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  <a:cs typeface="Arial"/>
              </a:rPr>
              <a:t>Celé Ph.D. studium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  <a:cs typeface="Arial"/>
              </a:rPr>
              <a:t>Krátkodobý pobyt (do 12 měsíců)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/>
                </a:solidFill>
                <a:cs typeface="Arial"/>
              </a:rPr>
              <a:t>=&gt; na tyto typy se vztahují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různé druhy </a:t>
            </a:r>
            <a:r>
              <a:rPr lang="cs-CZ" dirty="0">
                <a:solidFill>
                  <a:schemeClr val="tx2"/>
                </a:solidFill>
                <a:cs typeface="Arial"/>
              </a:rPr>
              <a:t>stipendií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dirty="0">
                <a:solidFill>
                  <a:schemeClr val="tx2"/>
                </a:solidFill>
                <a:cs typeface="Arial"/>
              </a:rPr>
              <a:t>, řada webinářů, seminářů, individuální konzultace</a:t>
            </a:r>
          </a:p>
        </p:txBody>
      </p:sp>
    </p:spTree>
    <p:extLst>
      <p:ext uri="{BB962C8B-B14F-4D97-AF65-F5344CB8AC3E}">
        <p14:creationId xmlns:p14="http://schemas.microsoft.com/office/powerpoint/2010/main" val="1385940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74A28-76EC-9838-E752-4F2D244F2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DB738-94A2-878C-ABE0-0AC75BA7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61" y="1094386"/>
            <a:ext cx="10515600" cy="992057"/>
          </a:xfrm>
        </p:spPr>
        <p:txBody>
          <a:bodyPr/>
          <a:lstStyle/>
          <a:p>
            <a:r>
              <a:rPr lang="cs-CZ" dirty="0"/>
              <a:t>Stipendijní program SYLFF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190A36-3821-6240-C6CB-CFE3C6AF8706}"/>
              </a:ext>
            </a:extLst>
          </p:cNvPr>
          <p:cNvSpPr txBox="1"/>
          <p:nvPr/>
        </p:nvSpPr>
        <p:spPr>
          <a:xfrm>
            <a:off x="581407" y="2260179"/>
            <a:ext cx="10644920" cy="3739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Pro studenty </a:t>
            </a:r>
            <a:r>
              <a:rPr lang="cs-CZ" sz="1600" b="1" dirty="0" err="1">
                <a:solidFill>
                  <a:schemeClr val="tx2"/>
                </a:solidFill>
                <a:cs typeface="Arial"/>
              </a:rPr>
              <a:t>sociálněvědních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 nebo humanitních oborů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 s vůdčím potenciálem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,Sans-Serif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Důležitým kritériem je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přínos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 disertačního výzkumu pro společnost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Určeno pouze pro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doktorandy</a:t>
            </a:r>
            <a:endParaRPr lang="cs-CZ" dirty="0">
              <a:solidFill>
                <a:schemeClr val="tx2"/>
              </a:solidFill>
            </a:endParaRP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20B0604020202020204" pitchFamily="34" charset="0"/>
              <a:buChar char="ü"/>
            </a:pPr>
            <a:r>
              <a:rPr lang="cs-CZ" sz="1600" dirty="0">
                <a:solidFill>
                  <a:schemeClr val="tx2"/>
                </a:solidFill>
                <a:cs typeface="Arial" panose="020B0604020202020204"/>
              </a:rPr>
              <a:t>Pozor: během čerpání stipendia je nutné dokončit disertaci nebo zpracovat její podstatnou část</a:t>
            </a:r>
            <a:endParaRPr lang="cs-CZ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Výše stipendia: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12 500 USD/rok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, součástí je libovolný zahraniční výjezd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  <a:cs typeface="Arial"/>
              </a:rPr>
              <a:t>Podmínky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: </a:t>
            </a: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V době podání přihlášky musí být student nejvýše ve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3. ročníku 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denní formy doktorského studia </a:t>
            </a:r>
            <a:endParaRPr lang="cs-CZ" dirty="0">
              <a:solidFill>
                <a:schemeClr val="tx2"/>
              </a:solidFill>
              <a:cs typeface="Arial"/>
            </a:endParaRPr>
          </a:p>
          <a:p>
            <a:pPr marL="1257300" lvl="2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Musí studovat na některé z těchto fakult: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FF, FHS, FSV, PF, </a:t>
            </a:r>
            <a:r>
              <a:rPr lang="cs-CZ" sz="1600" b="1" dirty="0" err="1">
                <a:solidFill>
                  <a:schemeClr val="tx2"/>
                </a:solidFill>
                <a:cs typeface="Arial"/>
              </a:rPr>
              <a:t>PedF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, HTF, ETF, KTF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  <a:cs typeface="Arial"/>
              </a:rPr>
              <a:t>Termín podání přihlášky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: zpravidla </a:t>
            </a:r>
            <a:r>
              <a:rPr lang="cs-CZ" sz="1600" b="1" dirty="0">
                <a:solidFill>
                  <a:schemeClr val="tx2"/>
                </a:solidFill>
                <a:cs typeface="Arial"/>
              </a:rPr>
              <a:t>konec dubna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, sbírají fakultní koordinátoři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sz="16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600" b="1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951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933C6-9087-3DB4-88A1-A72E8453A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BED8A-AA91-C31F-5495-0A01C4A7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8" y="1386393"/>
            <a:ext cx="10515600" cy="992057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Institute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Sciences (IWM) – </a:t>
            </a:r>
            <a:r>
              <a:rPr lang="cs-CZ" dirty="0" err="1"/>
              <a:t>Fellowship</a:t>
            </a:r>
            <a:r>
              <a:rPr lang="cs-CZ" dirty="0"/>
              <a:t> </a:t>
            </a:r>
            <a:r>
              <a:rPr lang="cs-CZ" dirty="0" err="1"/>
              <a:t>Programs</a:t>
            </a:r>
            <a:r>
              <a:rPr lang="cs-CZ" dirty="0"/>
              <a:t> 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5ADC85-BE78-522A-08E0-3A47A117BCD0}"/>
              </a:ext>
            </a:extLst>
          </p:cNvPr>
          <p:cNvSpPr txBox="1"/>
          <p:nvPr/>
        </p:nvSpPr>
        <p:spPr>
          <a:xfrm>
            <a:off x="480417" y="2589478"/>
            <a:ext cx="10310286" cy="4109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Výjezdy do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Rakouska (hlavně Vídeň)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Pouze pro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doktorandy a </a:t>
            </a:r>
            <a:r>
              <a:rPr lang="cs-CZ" sz="2000" b="1" dirty="0" err="1">
                <a:solidFill>
                  <a:schemeClr val="tx2"/>
                </a:solidFill>
                <a:cs typeface="Arial"/>
              </a:rPr>
              <a:t>postdoky</a:t>
            </a:r>
            <a:endParaRPr lang="cs-CZ" sz="2000" b="1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Financování určeno primárně na tematické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výzkumné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aktivity dle vypisovaných nabídek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Celá řada možností, aktuální nabídka s podmínkami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000" b="1" dirty="0">
              <a:solidFill>
                <a:srgbClr val="C00000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Výše finanční podpory: kolem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3 000 EUR/měsíc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+ poskytnutí výzkumného zázemí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Termín podání přihlášky: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liší se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dle příležitosti, zpravidla variuje od ledna do března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668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F9D48-67AE-A36F-2E44-3946B10C4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239D8-17AE-EB74-AA85-7A8D22A97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945"/>
            <a:ext cx="10515600" cy="992057"/>
          </a:xfrm>
        </p:spPr>
        <p:txBody>
          <a:bodyPr/>
          <a:lstStyle/>
          <a:p>
            <a:r>
              <a:rPr lang="cs-CZ" dirty="0"/>
              <a:t>CERN – </a:t>
            </a:r>
            <a:r>
              <a:rPr lang="cs-CZ" dirty="0" err="1"/>
              <a:t>Doctoral</a:t>
            </a:r>
            <a:r>
              <a:rPr lang="cs-CZ" dirty="0"/>
              <a:t> Student </a:t>
            </a:r>
            <a:r>
              <a:rPr lang="cs-CZ" dirty="0" err="1"/>
              <a:t>Programme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D3C4DB-4F3D-9432-ED9C-5C40F9EA54C9}"/>
              </a:ext>
            </a:extLst>
          </p:cNvPr>
          <p:cNvSpPr txBox="1"/>
          <p:nvPr/>
        </p:nvSpPr>
        <p:spPr>
          <a:xfrm>
            <a:off x="389050" y="2223002"/>
            <a:ext cx="11223830" cy="4109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Možnost tvořit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doktorskou disertaci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a pracovat ve švýcarském 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CERNu</a:t>
            </a:r>
            <a:endParaRPr lang="cs-CZ" sz="200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Délka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od 12 do 36 měsíců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Obory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Applied Physics, Engineering or Computing</a:t>
            </a:r>
            <a:endParaRPr lang="cs-CZ" sz="200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Pravidelně se vypisují konkrétní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projekty a příležitosti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, na které jsou doktorandi zváni k participaci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Výše finanční podpory: zpravidla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3 891 CHF/měsíc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+ další výhody a služby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000" b="1" dirty="0">
              <a:solidFill>
                <a:srgbClr val="C00000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Kompletní seznam kariérních příležitostí v 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CERNu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(včetně stáží)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000" b="1" dirty="0">
              <a:solidFill>
                <a:srgbClr val="C00000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945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A16C7-4EED-D2F8-6DCB-BF48099F1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0E7BE-0693-366E-7F5A-BEC8E3DE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57" y="1140386"/>
            <a:ext cx="10515600" cy="992057"/>
          </a:xfrm>
        </p:spPr>
        <p:txBody>
          <a:bodyPr/>
          <a:lstStyle/>
          <a:p>
            <a:r>
              <a:rPr lang="cs-CZ"/>
              <a:t>Hlávkova nadace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3A80FA-AEFB-1E28-3701-C7C677B51DBC}"/>
              </a:ext>
            </a:extLst>
          </p:cNvPr>
          <p:cNvSpPr txBox="1"/>
          <p:nvPr/>
        </p:nvSpPr>
        <p:spPr>
          <a:xfrm>
            <a:off x="441770" y="2250671"/>
            <a:ext cx="9698963" cy="37286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Výjezdy do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celého světa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Pro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všechny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studijní programy a obory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Podporováni jsou žadatelé do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33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let věku, nutné mít vynikající akademické výsledky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Výše finanční podpory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individuální – částečné pokrytí studijních nákladů v zahraničí 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Termín podání přihlášky: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10 dní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před konáním zasedání správní rady, která zasedá několikrát ročně, nutné sledovat spolu s podmínkami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2000" b="1" dirty="0">
                <a:solidFill>
                  <a:srgbClr val="C00000"/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565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61F76-64D9-53BF-5184-8A3101CCC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04BCA-A78C-579B-7DB2-4129313B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27" y="993495"/>
            <a:ext cx="10515600" cy="992057"/>
          </a:xfrm>
        </p:spPr>
        <p:txBody>
          <a:bodyPr/>
          <a:lstStyle/>
          <a:p>
            <a:r>
              <a:rPr lang="cs-CZ" err="1"/>
              <a:t>Baderovo</a:t>
            </a:r>
            <a:r>
              <a:rPr lang="cs-CZ"/>
              <a:t> stipendium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9F27021-6170-0317-B52B-C0EBB1AE7E11}"/>
              </a:ext>
            </a:extLst>
          </p:cNvPr>
          <p:cNvSpPr txBox="1"/>
          <p:nvPr/>
        </p:nvSpPr>
        <p:spPr>
          <a:xfrm>
            <a:off x="340782" y="2122141"/>
            <a:ext cx="10969979" cy="41960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Financování výjezdů do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celého světa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Pouze pro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doktorandy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Pouze pro obor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dějiny a teorie umění </a:t>
            </a:r>
            <a:r>
              <a:rPr lang="cs-CZ" dirty="0">
                <a:solidFill>
                  <a:schemeClr val="tx2"/>
                </a:solidFill>
                <a:cs typeface="Arial"/>
              </a:rPr>
              <a:t>v akreditovaných oborech dějin a teorie umění a architektury 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Stipendium určeno k financování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dlouhodobých studijních pobytů, stáží, cest, </a:t>
            </a:r>
            <a:r>
              <a:rPr lang="cs-CZ" dirty="0">
                <a:solidFill>
                  <a:schemeClr val="tx2"/>
                </a:solidFill>
                <a:cs typeface="Arial"/>
              </a:rPr>
              <a:t>technického vybavení, odborné literatury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Termín podání přihlášky: obvykle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leden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Celková výše stipendia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12 500 USD </a:t>
            </a:r>
            <a:r>
              <a:rPr lang="cs-CZ" dirty="0">
                <a:solidFill>
                  <a:schemeClr val="tx2"/>
                </a:solidFill>
                <a:cs typeface="Arial"/>
              </a:rPr>
              <a:t>(ročně udělována 3 stipendia)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Přihláška se podává jako </a:t>
            </a:r>
            <a:r>
              <a:rPr lang="cs-CZ" b="1" dirty="0">
                <a:solidFill>
                  <a:schemeClr val="tx2"/>
                </a:solidFill>
                <a:cs typeface="Arial"/>
              </a:rPr>
              <a:t>projekt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cs typeface="Arial"/>
              </a:rPr>
              <a:t>Veškeré informace </a:t>
            </a:r>
            <a:r>
              <a:rPr lang="cs-CZ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dirty="0">
                <a:solidFill>
                  <a:schemeClr val="tx2"/>
                </a:solidFill>
                <a:cs typeface="Arial"/>
              </a:rPr>
              <a:t>, kontaktní osoba pro konzultace: Eva Janáčová (</a:t>
            </a:r>
            <a:r>
              <a:rPr lang="cs-CZ" dirty="0">
                <a:solidFill>
                  <a:schemeClr val="tx2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janacova@udu.cas.cz</a:t>
            </a:r>
            <a:r>
              <a:rPr lang="cs-CZ" dirty="0">
                <a:solidFill>
                  <a:schemeClr val="tx2"/>
                </a:solidFill>
                <a:cs typeface="Arial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53568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69E79-76DE-825C-17B7-4E74F3B1C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ACC1F-0D3F-8E74-0421-4F8F0FC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27" y="1223013"/>
            <a:ext cx="10515600" cy="992057"/>
          </a:xfrm>
        </p:spPr>
        <p:txBody>
          <a:bodyPr/>
          <a:lstStyle/>
          <a:p>
            <a:r>
              <a:rPr lang="cs-CZ"/>
              <a:t>Nadace Sophia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CD85CED-12FD-D240-E553-A1A2DDA3D72E}"/>
              </a:ext>
            </a:extLst>
          </p:cNvPr>
          <p:cNvSpPr txBox="1"/>
          <p:nvPr/>
        </p:nvSpPr>
        <p:spPr>
          <a:xfrm>
            <a:off x="267409" y="2224250"/>
            <a:ext cx="9698963" cy="37286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Výjezdy do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celého světa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Pro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Bc. a Mgr.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studenty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Primárně pro studenty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ekonomických a právních oborů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Termín podání přihlášky: několikrát za rok, nutné sledovat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000" b="1" dirty="0">
              <a:solidFill>
                <a:srgbClr val="C00000"/>
              </a:solidFill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Výše podpory: do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15 000 Kč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na základě nákladů popsaných v žádosti,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jednorázový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příspěvek (následně musí být vše řádně vyúčtováno), lze využít jako kofinancování, ale nutné uvést v žádosti i další zdroj/e podpory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000" b="1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80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F6D29-97EF-3258-4FD3-54EA9649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F7DBF-C958-E2C0-57B7-208B200B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Erasmus+ – typy výjezdů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D9E17D-07FD-9F75-345C-FA1A4A20A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2000" b="1" dirty="0">
                <a:cs typeface="Arial"/>
              </a:rPr>
              <a:t>Studijní pobyt </a:t>
            </a:r>
            <a:r>
              <a:rPr lang="cs-CZ" sz="2000" dirty="0">
                <a:cs typeface="Arial"/>
              </a:rPr>
              <a:t>– hlavním cílem je studium na semestr či celý akademický rok.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2000" b="1" dirty="0">
                <a:cs typeface="Arial"/>
              </a:rPr>
              <a:t>Praktická stáž </a:t>
            </a:r>
            <a:r>
              <a:rPr lang="cs-CZ" sz="2000" dirty="0">
                <a:cs typeface="Arial"/>
              </a:rPr>
              <a:t>– hlavním cílem je pracovní činnost pro zahraniční instituci (v rozsahu min. 40 hodin týdně), je zpravidla kratší než semestr.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2000" b="1" dirty="0">
                <a:cs typeface="Arial"/>
              </a:rPr>
              <a:t>Krátkodobá Ph.D. mobilita </a:t>
            </a:r>
            <a:r>
              <a:rPr lang="cs-CZ" sz="2000" dirty="0">
                <a:cs typeface="Arial"/>
              </a:rPr>
              <a:t>– určena pouze pro doktorandy, její rozsah je 5–30 dní, náplň individuální dle domluvy.</a:t>
            </a:r>
          </a:p>
          <a:p>
            <a:pPr fontAlgn="base"/>
            <a:r>
              <a:rPr lang="cs-CZ" sz="2000" b="1" dirty="0">
                <a:cs typeface="Arial"/>
              </a:rPr>
              <a:t>Kombinovaný intenzivní program (BIP) </a:t>
            </a:r>
            <a:r>
              <a:rPr lang="cs-CZ" sz="2000" dirty="0">
                <a:cs typeface="Arial"/>
              </a:rPr>
              <a:t>– výukový kurz v zahraničí pořádaný partnerskou institucí (záleží na individuálních nabídkách zahraničních institucí). </a:t>
            </a:r>
          </a:p>
          <a:p>
            <a:pPr fontAlgn="base"/>
            <a:r>
              <a:rPr lang="cs-CZ" sz="2000" b="1" dirty="0">
                <a:cs typeface="Arial"/>
              </a:rPr>
              <a:t>Absolventská stáž </a:t>
            </a:r>
            <a:r>
              <a:rPr lang="cs-CZ" sz="2000" dirty="0">
                <a:cs typeface="Arial"/>
              </a:rPr>
              <a:t>– musí být ukončena do 12 měsíců od absolutoria, ale přihláška se podává ještě během studia na UK, spolupráce s konsorciem EDUCA.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sz="2000" dirty="0"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2000" dirty="0">
                <a:cs typeface="Arial"/>
              </a:rPr>
              <a:t>Více informací </a:t>
            </a:r>
            <a:r>
              <a:rPr lang="cs-CZ" sz="2000" b="1" dirty="0">
                <a:cs typeface="Arial"/>
                <a:hlinkClick r:id="rId2"/>
              </a:rPr>
              <a:t>ZDE</a:t>
            </a:r>
            <a:endParaRPr lang="cs-CZ" sz="2000" b="1" dirty="0">
              <a:cs typeface="Arial"/>
            </a:endParaRPr>
          </a:p>
          <a:p>
            <a:pPr marL="0" indent="0">
              <a:buNone/>
            </a:pPr>
            <a:endParaRPr lang="cs-CZ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27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C35FB-5749-2D10-6A27-D867C29F7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1069E-CC20-554B-8912-823E35FD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65" y="846603"/>
            <a:ext cx="10515600" cy="992057"/>
          </a:xfrm>
        </p:spPr>
        <p:txBody>
          <a:bodyPr/>
          <a:lstStyle/>
          <a:p>
            <a:r>
              <a:rPr lang="cs-CZ" dirty="0" err="1"/>
              <a:t>Experentia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B4D9720-4757-B58B-F7E6-BC53C56121D1}"/>
              </a:ext>
            </a:extLst>
          </p:cNvPr>
          <p:cNvSpPr txBox="1"/>
          <p:nvPr/>
        </p:nvSpPr>
        <p:spPr>
          <a:xfrm>
            <a:off x="304572" y="1838660"/>
            <a:ext cx="11491187" cy="46115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Výjezdy do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celého světa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Pouze pro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doktorandy nebo </a:t>
            </a:r>
            <a:r>
              <a:rPr lang="cs-CZ" sz="2000" b="1" dirty="0" err="1">
                <a:solidFill>
                  <a:schemeClr val="tx2"/>
                </a:solidFill>
                <a:cs typeface="Arial"/>
              </a:rPr>
              <a:t>postdoky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(podmínkou je brzy ukončené Ph.D. nebo držitel Ph.D. do 35 let)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Stipendium je udělováno na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výzkum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na prestižních institucích na základě badatelského projektu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Pro obory: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organická, </a:t>
            </a:r>
            <a:r>
              <a:rPr lang="cs-CZ" sz="2000" b="1" dirty="0" err="1">
                <a:solidFill>
                  <a:schemeClr val="tx2"/>
                </a:solidFill>
                <a:cs typeface="Arial"/>
              </a:rPr>
              <a:t>bioorganická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 či medicinální chemie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Délka: max.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12 měsíců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Termín podání přihlášky: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březen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Podpora udělována pro 1–2 osoby za rok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Více informací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000" b="1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44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E4A51-E5A6-AD51-4DF5-074F4386A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916F0-AAEE-BCFB-4907-2E6A0F89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27" y="1076121"/>
            <a:ext cx="10515600" cy="992057"/>
          </a:xfrm>
        </p:spPr>
        <p:txBody>
          <a:bodyPr/>
          <a:lstStyle/>
          <a:p>
            <a:r>
              <a:rPr lang="cs-CZ"/>
              <a:t>Nadace pro rozvoj vzdělávání 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89149D-EF01-C8F7-6880-6BF0F2F4A7C2}"/>
              </a:ext>
            </a:extLst>
          </p:cNvPr>
          <p:cNvSpPr txBox="1"/>
          <p:nvPr/>
        </p:nvSpPr>
        <p:spPr>
          <a:xfrm>
            <a:off x="294988" y="2174574"/>
            <a:ext cx="11354468" cy="40922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  <a:cs typeface="Arial"/>
              </a:rPr>
              <a:t>Financování výjezdů do </a:t>
            </a:r>
            <a:r>
              <a:rPr lang="cs-CZ" sz="2200" b="1" dirty="0">
                <a:solidFill>
                  <a:schemeClr val="tx2"/>
                </a:solidFill>
                <a:cs typeface="Arial"/>
              </a:rPr>
              <a:t>celého světa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  <a:cs typeface="Arial"/>
              </a:rPr>
              <a:t>Slouží pro </a:t>
            </a:r>
            <a:r>
              <a:rPr lang="cs-CZ" sz="2200" b="1" dirty="0">
                <a:solidFill>
                  <a:schemeClr val="tx2"/>
                </a:solidFill>
                <a:cs typeface="Arial"/>
              </a:rPr>
              <a:t>dofinancování</a:t>
            </a:r>
            <a:r>
              <a:rPr lang="cs-CZ" sz="2200" dirty="0">
                <a:solidFill>
                  <a:schemeClr val="tx2"/>
                </a:solidFill>
                <a:cs typeface="Arial"/>
              </a:rPr>
              <a:t> mobility v rámci Erasmus+ nebo jiného výměnného programu, pokud studentovi poskytnuté stipendium výrazně nestačí na pokrytí nákladů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  <a:cs typeface="Arial"/>
              </a:rPr>
              <a:t>Pro Bc. a Mgr. studenty do věku 25 let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  <a:cs typeface="Arial"/>
              </a:rPr>
              <a:t>Přednost mají studenti </a:t>
            </a:r>
            <a:r>
              <a:rPr lang="cs-CZ" sz="2200" b="1" dirty="0">
                <a:solidFill>
                  <a:schemeClr val="tx2"/>
                </a:solidFill>
                <a:cs typeface="Arial"/>
              </a:rPr>
              <a:t>technických oborů a medicíny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2"/>
                </a:solidFill>
                <a:cs typeface="Arial"/>
              </a:rPr>
              <a:t>Výše finanční podpory</a:t>
            </a:r>
            <a:r>
              <a:rPr lang="cs-CZ" sz="2200" dirty="0">
                <a:solidFill>
                  <a:schemeClr val="tx2"/>
                </a:solidFill>
                <a:cs typeface="Arial"/>
              </a:rPr>
              <a:t>: není pevně stanovena, záleží na finanční situaci studenta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2"/>
                </a:solidFill>
                <a:cs typeface="Arial"/>
              </a:rPr>
              <a:t>Termín podání přihlášky: alespoň </a:t>
            </a:r>
            <a:r>
              <a:rPr lang="cs-CZ" sz="2200" b="1" dirty="0">
                <a:solidFill>
                  <a:schemeClr val="tx2"/>
                </a:solidFill>
                <a:cs typeface="Arial"/>
              </a:rPr>
              <a:t>2 měsíce </a:t>
            </a:r>
            <a:r>
              <a:rPr lang="cs-CZ" sz="2200" dirty="0">
                <a:solidFill>
                  <a:schemeClr val="tx2"/>
                </a:solidFill>
                <a:cs typeface="Arial"/>
              </a:rPr>
              <a:t>před odjezdem</a:t>
            </a:r>
          </a:p>
        </p:txBody>
      </p:sp>
    </p:spTree>
    <p:extLst>
      <p:ext uri="{BB962C8B-B14F-4D97-AF65-F5344CB8AC3E}">
        <p14:creationId xmlns:p14="http://schemas.microsoft.com/office/powerpoint/2010/main" val="2226440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6C001-A49E-6DFA-2EE2-DAF336A6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Kde hledat informace?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503C8-7AB7-D931-8ABD-DFF6EFA76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cs-CZ" dirty="0">
                <a:cs typeface="Arial"/>
              </a:rPr>
              <a:t>Celkový souhrn stipendijních programů a dalších možností najdete na </a:t>
            </a:r>
            <a:r>
              <a:rPr lang="cs-CZ" b="1" dirty="0">
                <a:cs typeface="Arial"/>
                <a:hlinkClick r:id="rId2"/>
              </a:rPr>
              <a:t>webu UK</a:t>
            </a:r>
            <a:endParaRPr lang="cs-CZ" b="1" dirty="0">
              <a:cs typeface="Arial"/>
            </a:endParaRPr>
          </a:p>
          <a:p>
            <a:r>
              <a:rPr lang="cs-CZ" b="1" dirty="0">
                <a:cs typeface="Arial"/>
              </a:rPr>
              <a:t>Charles Abroad </a:t>
            </a:r>
            <a:r>
              <a:rPr lang="cs-CZ" dirty="0">
                <a:cs typeface="Arial"/>
              </a:rPr>
              <a:t>sdílí stipendia, možnosti mobilit a další výhodné nabídky v sekci příležitosti </a:t>
            </a:r>
            <a:r>
              <a:rPr lang="cs-CZ" b="1" dirty="0">
                <a:cs typeface="Arial"/>
                <a:hlinkClick r:id="rId3"/>
              </a:rPr>
              <a:t>na webu</a:t>
            </a:r>
            <a:r>
              <a:rPr lang="cs-CZ" dirty="0">
                <a:cs typeface="Arial"/>
              </a:rPr>
              <a:t>, kde se můžete přihlásit k odběru příležitostí do e-mailu podle oboru a stupně studia</a:t>
            </a:r>
            <a:endParaRPr lang="cs-CZ" dirty="0"/>
          </a:p>
          <a:p>
            <a:pPr lvl="1">
              <a:buFont typeface="Wingdings" panose="020B0604020202020204" pitchFamily="34" charset="0"/>
              <a:buChar char="ü"/>
            </a:pPr>
            <a:r>
              <a:rPr lang="cs-CZ" dirty="0">
                <a:cs typeface="Arial"/>
              </a:rPr>
              <a:t>Nejlepší nabídky jsou poté sdíleny na </a:t>
            </a:r>
            <a:r>
              <a:rPr lang="cs-CZ" b="1" dirty="0" err="1"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instagramu</a:t>
            </a:r>
            <a:r>
              <a:rPr lang="cs-CZ" dirty="0">
                <a:cs typeface="Arial"/>
              </a:rPr>
              <a:t> Charles Abroad, kde se můžete dozvědět více také o zkušenostech dalších studentů</a:t>
            </a:r>
          </a:p>
          <a:p>
            <a:r>
              <a:rPr lang="cs-CZ" dirty="0">
                <a:cs typeface="Arial"/>
              </a:rPr>
              <a:t>Doporučujeme také sledovat stránky </a:t>
            </a:r>
            <a:r>
              <a:rPr lang="cs-CZ" b="1" dirty="0">
                <a:cs typeface="Arial"/>
                <a:hlinkClick r:id="rId5"/>
              </a:rPr>
              <a:t>Domu zahraniční spolupráce</a:t>
            </a:r>
            <a:r>
              <a:rPr lang="cs-CZ" b="1" dirty="0">
                <a:cs typeface="Arial"/>
              </a:rPr>
              <a:t> </a:t>
            </a:r>
            <a:r>
              <a:rPr lang="cs-CZ" dirty="0">
                <a:cs typeface="Arial"/>
              </a:rPr>
              <a:t>a odebírat jejich newsletter</a:t>
            </a:r>
          </a:p>
        </p:txBody>
      </p:sp>
    </p:spTree>
    <p:extLst>
      <p:ext uri="{BB962C8B-B14F-4D97-AF65-F5344CB8AC3E}">
        <p14:creationId xmlns:p14="http://schemas.microsoft.com/office/powerpoint/2010/main" val="3586276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F133B21-70C1-BA17-CD30-9B07C8A525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9251" y="3284226"/>
            <a:ext cx="7564556" cy="20607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4800"/>
              <a:t>Prostor pro dotazy…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E4E2F9-AFDE-1798-38B0-567DD303A4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56723" y="3249712"/>
            <a:ext cx="1997075" cy="2106796"/>
          </a:xfrm>
        </p:spPr>
        <p:txBody>
          <a:bodyPr/>
          <a:lstStyle/>
          <a:p>
            <a:r>
              <a:rPr lang="cs-CZ"/>
              <a:t>PhDr. Jelizaveta </a:t>
            </a:r>
            <a:r>
              <a:rPr lang="cs-CZ" err="1"/>
              <a:t>Getta</a:t>
            </a:r>
            <a:r>
              <a:rPr lang="cs-CZ"/>
              <a:t>, Ph.D.</a:t>
            </a:r>
          </a:p>
          <a:p>
            <a:pPr lvl="1"/>
            <a:r>
              <a:rPr lang="cs-CZ"/>
              <a:t>Vedoucí Evropské kanceláře</a:t>
            </a:r>
            <a:br>
              <a:rPr lang="cs-CZ"/>
            </a:br>
            <a:r>
              <a:rPr lang="cs-CZ"/>
              <a:t>Odbor zahraničních vztahů</a:t>
            </a:r>
            <a:endParaRPr lang="cs-CZ">
              <a:cs typeface="Arial"/>
            </a:endParaRPr>
          </a:p>
          <a:p>
            <a:pPr lvl="1"/>
            <a:r>
              <a:rPr lang="cs-CZ"/>
              <a:t>Ovocný trh 560/5</a:t>
            </a:r>
            <a:br>
              <a:rPr lang="cs-CZ"/>
            </a:br>
            <a:r>
              <a:rPr lang="cs-CZ"/>
              <a:t>116 36 Praha 1</a:t>
            </a:r>
            <a:endParaRPr lang="cs-CZ">
              <a:cs typeface="Arial"/>
            </a:endParaRPr>
          </a:p>
          <a:p>
            <a:pPr lvl="1"/>
            <a:r>
              <a:rPr lang="cs-CZ"/>
              <a:t>Jelizaveta.getta@ruk.cuni.cz</a:t>
            </a:r>
            <a:br>
              <a:rPr lang="cs-CZ"/>
            </a:br>
            <a:r>
              <a:rPr lang="cs-CZ"/>
              <a:t>+420 224 491 310</a:t>
            </a:r>
            <a:br>
              <a:rPr lang="cs-CZ"/>
            </a:br>
            <a:r>
              <a:rPr lang="cs-CZ"/>
              <a:t>www.cuni.cz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57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02C58-288E-FBBE-15E9-CCC8FE9E8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A4355-F354-D431-B5C6-A2D065F8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855834"/>
            <a:ext cx="10515600" cy="992057"/>
          </a:xfrm>
        </p:spPr>
        <p:txBody>
          <a:bodyPr/>
          <a:lstStyle/>
          <a:p>
            <a:r>
              <a:rPr lang="cs-CZ" dirty="0"/>
              <a:t>Fond mobility UK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93483A-4AD6-186F-3E08-CCCD03FD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2027206"/>
            <a:ext cx="11253018" cy="44713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sz="2000" dirty="0">
                <a:cs typeface="Arial"/>
              </a:rPr>
              <a:t>Financování mobilit do </a:t>
            </a:r>
            <a:r>
              <a:rPr lang="cs-CZ" sz="2000" b="1" dirty="0">
                <a:cs typeface="Arial"/>
              </a:rPr>
              <a:t>celého</a:t>
            </a:r>
            <a:r>
              <a:rPr lang="cs-CZ" sz="2000" dirty="0">
                <a:cs typeface="Arial"/>
              </a:rPr>
              <a:t> </a:t>
            </a:r>
            <a:r>
              <a:rPr lang="cs-CZ" sz="2000" b="1" dirty="0">
                <a:cs typeface="Arial"/>
              </a:rPr>
              <a:t>světa</a:t>
            </a:r>
          </a:p>
          <a:p>
            <a:r>
              <a:rPr lang="cs-CZ" sz="2000" dirty="0">
                <a:cs typeface="Arial"/>
              </a:rPr>
              <a:t>Pro všechny studenty UK</a:t>
            </a:r>
          </a:p>
          <a:p>
            <a:r>
              <a:rPr lang="cs-CZ" sz="2000" b="1" dirty="0">
                <a:cs typeface="Arial"/>
              </a:rPr>
              <a:t>Typy výjezdů</a:t>
            </a:r>
            <a:r>
              <a:rPr lang="cs-CZ" sz="2000" dirty="0">
                <a:cs typeface="Arial"/>
              </a:rPr>
              <a:t>:</a:t>
            </a:r>
          </a:p>
          <a:p>
            <a:pPr lvl="1"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dirty="0">
                <a:cs typeface="Arial"/>
              </a:rPr>
              <a:t>studium na zahraniční univerzitě v délce </a:t>
            </a:r>
            <a:r>
              <a:rPr lang="cs-CZ" b="1" dirty="0">
                <a:cs typeface="Arial"/>
              </a:rPr>
              <a:t>1–2 semestry </a:t>
            </a:r>
            <a:r>
              <a:rPr lang="cs-CZ" dirty="0">
                <a:cs typeface="Arial"/>
              </a:rPr>
              <a:t>(přednostně skrze </a:t>
            </a:r>
            <a:r>
              <a:rPr lang="cs-CZ" dirty="0"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meziuniverzitní</a:t>
            </a:r>
            <a:r>
              <a:rPr lang="cs-CZ" dirty="0">
                <a:cs typeface="Arial"/>
              </a:rPr>
              <a:t> a </a:t>
            </a:r>
            <a:r>
              <a:rPr lang="cs-CZ" dirty="0"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mezifakultní</a:t>
            </a:r>
            <a:r>
              <a:rPr lang="cs-CZ" dirty="0">
                <a:cs typeface="Arial"/>
              </a:rPr>
              <a:t> dohody)</a:t>
            </a:r>
            <a:endParaRPr lang="cs-CZ" b="1" dirty="0">
              <a:cs typeface="Arial"/>
            </a:endParaRPr>
          </a:p>
          <a:p>
            <a:pPr lvl="1"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dirty="0">
                <a:cs typeface="Arial"/>
              </a:rPr>
              <a:t>účast na mezinárodních vzdělávacích akcích nebo vědeckých či výzkumných pobytech v zahraničí (zejména stáže, minimální délka 30 dnů)</a:t>
            </a:r>
          </a:p>
          <a:p>
            <a:pPr>
              <a:spcAft>
                <a:spcPts val="750"/>
              </a:spcAft>
            </a:pPr>
            <a:r>
              <a:rPr lang="cs-CZ" sz="2100" b="1" dirty="0">
                <a:cs typeface="Arial"/>
              </a:rPr>
              <a:t>Výše stipendia: </a:t>
            </a:r>
            <a:r>
              <a:rPr lang="cs-CZ" sz="2100" dirty="0">
                <a:cs typeface="Arial"/>
              </a:rPr>
              <a:t>příspěvek 10–15 tisíc Kč/měsíc (mobility po Evropě), 15–20 tisíc Kč/měsíc (mobility mimo Evropu)</a:t>
            </a:r>
          </a:p>
          <a:p>
            <a:pPr algn="just">
              <a:spcAft>
                <a:spcPts val="750"/>
              </a:spcAft>
            </a:pPr>
            <a:r>
              <a:rPr lang="cs-CZ" sz="2000" b="1" dirty="0">
                <a:cs typeface="Arial"/>
              </a:rPr>
              <a:t>Přihlášky</a:t>
            </a:r>
            <a:r>
              <a:rPr lang="cs-CZ" sz="2000" dirty="0">
                <a:cs typeface="Arial"/>
              </a:rPr>
              <a:t> se podávají elektronicky prostřednictvím </a:t>
            </a:r>
            <a:r>
              <a:rPr lang="cs-CZ" sz="2000" b="1" dirty="0">
                <a:cs typeface="Arial"/>
                <a:hlinkClick r:id="rId5"/>
              </a:rPr>
              <a:t>IS Věda</a:t>
            </a:r>
            <a:r>
              <a:rPr lang="cs-CZ" sz="2000" b="1" dirty="0">
                <a:cs typeface="Arial"/>
              </a:rPr>
              <a:t> </a:t>
            </a:r>
            <a:r>
              <a:rPr lang="cs-CZ" sz="2000" dirty="0">
                <a:cs typeface="Arial"/>
              </a:rPr>
              <a:t>(sekce PAS – projekty a soutěže)</a:t>
            </a:r>
          </a:p>
          <a:p>
            <a:pPr algn="just">
              <a:spcAft>
                <a:spcPts val="750"/>
              </a:spcAft>
            </a:pPr>
            <a:r>
              <a:rPr lang="cs-CZ" sz="2000" b="1" dirty="0">
                <a:cs typeface="Arial"/>
              </a:rPr>
              <a:t>Termíny: </a:t>
            </a:r>
            <a:r>
              <a:rPr lang="cs-CZ" sz="2000" dirty="0">
                <a:cs typeface="Arial"/>
              </a:rPr>
              <a:t>únor–březen, září–říjen (řiďte se </a:t>
            </a:r>
            <a:r>
              <a:rPr lang="cs-CZ" sz="2000" dirty="0">
                <a:cs typeface="Arial"/>
                <a:hlinkClick r:id="rId6"/>
              </a:rPr>
              <a:t>interní fakultní uzávěrkou</a:t>
            </a:r>
            <a:r>
              <a:rPr lang="cs-CZ" sz="2000" dirty="0">
                <a:cs typeface="Arial"/>
              </a:rPr>
              <a:t>)</a:t>
            </a:r>
          </a:p>
          <a:p>
            <a:pPr algn="just">
              <a:spcAft>
                <a:spcPts val="750"/>
              </a:spcAft>
            </a:pPr>
            <a:r>
              <a:rPr lang="cs-CZ" sz="2000" dirty="0">
                <a:cs typeface="Arial"/>
              </a:rPr>
              <a:t>Více informací </a:t>
            </a:r>
            <a:r>
              <a:rPr lang="cs-CZ" sz="2000" b="1" dirty="0">
                <a:cs typeface="Arial"/>
                <a:hlinkClick r:id="rId7"/>
              </a:rPr>
              <a:t>ZDE</a:t>
            </a:r>
            <a:endParaRPr lang="cs-CZ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01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E6032-A2D4-E372-D212-543EE85FA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CEA3F-ACC6-B92A-4979-7128BA8E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8" y="663149"/>
            <a:ext cx="10515600" cy="992057"/>
          </a:xfrm>
        </p:spPr>
        <p:txBody>
          <a:bodyPr/>
          <a:lstStyle/>
          <a:p>
            <a:r>
              <a:rPr lang="cs-CZ" dirty="0"/>
              <a:t>Podpora internacionalizace – POINT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DE076D-EC0F-51C8-675F-3BA154BF3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56" y="1728358"/>
            <a:ext cx="7470978" cy="47718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 dirty="0">
                <a:cs typeface="Arial"/>
              </a:rPr>
              <a:t>Financování mobilit do </a:t>
            </a:r>
            <a:r>
              <a:rPr lang="cs-CZ" sz="1600" b="1" dirty="0">
                <a:cs typeface="Arial"/>
              </a:rPr>
              <a:t>celého</a:t>
            </a:r>
            <a:r>
              <a:rPr lang="cs-CZ" sz="1600" dirty="0">
                <a:cs typeface="Arial"/>
              </a:rPr>
              <a:t> světa</a:t>
            </a:r>
          </a:p>
          <a:p>
            <a:r>
              <a:rPr lang="cs-CZ" sz="1600" b="1" dirty="0">
                <a:cs typeface="Arial"/>
              </a:rPr>
              <a:t>Pouze pro doktorandy</a:t>
            </a:r>
          </a:p>
          <a:p>
            <a:r>
              <a:rPr lang="cs-CZ" sz="1600" dirty="0">
                <a:cs typeface="Arial"/>
              </a:rPr>
              <a:t>Délka mobilit: do </a:t>
            </a:r>
            <a:r>
              <a:rPr lang="cs-CZ" sz="1600" b="1" dirty="0">
                <a:cs typeface="Arial"/>
              </a:rPr>
              <a:t>3 týdnů</a:t>
            </a:r>
          </a:p>
          <a:p>
            <a:r>
              <a:rPr lang="cs-CZ" sz="1600" b="1" dirty="0">
                <a:cs typeface="Arial"/>
              </a:rPr>
              <a:t>Typy výjezdů:</a:t>
            </a:r>
          </a:p>
          <a:p>
            <a:pPr lvl="1">
              <a:lnSpc>
                <a:spcPct val="90000"/>
              </a:lnSpc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200" dirty="0">
                <a:cs typeface="Arial"/>
              </a:rPr>
              <a:t>letní školy (s výjimkou jazykových pobytů)</a:t>
            </a:r>
          </a:p>
          <a:p>
            <a:pPr lvl="1">
              <a:lnSpc>
                <a:spcPct val="90000"/>
              </a:lnSpc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200" dirty="0">
                <a:cs typeface="Arial"/>
              </a:rPr>
              <a:t>krátkodobé neplacené odborné studentské stáže</a:t>
            </a:r>
          </a:p>
          <a:p>
            <a:pPr lvl="1">
              <a:lnSpc>
                <a:spcPct val="90000"/>
              </a:lnSpc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200" dirty="0">
                <a:cs typeface="Arial"/>
              </a:rPr>
              <a:t>mezinárodní soutěže a mistrovství</a:t>
            </a:r>
          </a:p>
          <a:p>
            <a:pPr lvl="1">
              <a:lnSpc>
                <a:spcPct val="90000"/>
              </a:lnSpc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200" dirty="0">
                <a:cs typeface="Arial"/>
              </a:rPr>
              <a:t>studentské konference s aktivní účastí</a:t>
            </a:r>
          </a:p>
          <a:p>
            <a:pPr algn="just">
              <a:lnSpc>
                <a:spcPct val="110000"/>
              </a:lnSpc>
              <a:spcAft>
                <a:spcPts val="750"/>
              </a:spcAft>
              <a:buClr>
                <a:srgbClr val="D22D40"/>
              </a:buClr>
              <a:buFont typeface="Arial" panose="05000000000000000000" pitchFamily="2" charset="2"/>
              <a:buChar char="•"/>
            </a:pPr>
            <a:r>
              <a:rPr lang="cs-CZ" sz="1600" b="1" dirty="0">
                <a:cs typeface="Arial"/>
              </a:rPr>
              <a:t>Výše stipendia: dle reálných nákladů, maximálně 25 000 Kč</a:t>
            </a:r>
          </a:p>
          <a:p>
            <a:pPr algn="just">
              <a:lnSpc>
                <a:spcPct val="90000"/>
              </a:lnSpc>
              <a:spcAft>
                <a:spcPts val="750"/>
              </a:spcAft>
            </a:pPr>
            <a:r>
              <a:rPr lang="cs-CZ" sz="1600" dirty="0">
                <a:cs typeface="Arial"/>
              </a:rPr>
              <a:t>Přihlášky se podávají elektronicky prostřednictvím </a:t>
            </a:r>
            <a:r>
              <a:rPr lang="cs-CZ" sz="1600" b="1" dirty="0">
                <a:cs typeface="Arial"/>
                <a:hlinkClick r:id="rId2"/>
              </a:rPr>
              <a:t>IS Věda</a:t>
            </a:r>
            <a:endParaRPr lang="cs-CZ" sz="1600" b="1" dirty="0">
              <a:cs typeface="Arial"/>
            </a:endParaRPr>
          </a:p>
          <a:p>
            <a:pPr algn="just">
              <a:lnSpc>
                <a:spcPct val="90000"/>
              </a:lnSpc>
              <a:spcAft>
                <a:spcPts val="750"/>
              </a:spcAft>
            </a:pPr>
            <a:r>
              <a:rPr lang="cs-CZ" sz="1600" b="1" dirty="0">
                <a:cs typeface="Arial"/>
              </a:rPr>
              <a:t>Termíny: </a:t>
            </a:r>
            <a:r>
              <a:rPr lang="cs-CZ" sz="1600" dirty="0">
                <a:cs typeface="Arial"/>
              </a:rPr>
              <a:t>duben a listopad</a:t>
            </a:r>
          </a:p>
          <a:p>
            <a:pPr algn="just">
              <a:lnSpc>
                <a:spcPct val="90000"/>
              </a:lnSpc>
              <a:spcAft>
                <a:spcPts val="750"/>
              </a:spcAft>
            </a:pPr>
            <a:r>
              <a:rPr lang="cs-CZ" sz="1600" dirty="0">
                <a:cs typeface="Arial"/>
              </a:rPr>
              <a:t>Více informací </a:t>
            </a:r>
            <a:r>
              <a:rPr lang="cs-CZ" sz="1600" b="1" dirty="0">
                <a:cs typeface="Arial"/>
                <a:hlinkClick r:id="rId3"/>
              </a:rPr>
              <a:t>ZDE</a:t>
            </a:r>
            <a:endParaRPr lang="cs-CZ" sz="1600" b="1" dirty="0">
              <a:cs typeface="Arial"/>
            </a:endParaRPr>
          </a:p>
          <a:p>
            <a:pPr lvl="1">
              <a:buClr>
                <a:srgbClr val="D22D40"/>
              </a:buClr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98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99D28-0A34-362D-EC71-C7D86260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Meziuniverzitní a fakultní dohody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419997-94D2-E5F5-474D-3AE88943A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>
                <a:cs typeface="Arial"/>
              </a:rPr>
              <a:t>Možnosti výjezdů pro studenty v rámci </a:t>
            </a:r>
            <a:r>
              <a:rPr lang="cs-CZ" sz="2000" b="1" dirty="0">
                <a:cs typeface="Arial"/>
              </a:rPr>
              <a:t>meziuniverzitních a fakultních dohod</a:t>
            </a:r>
            <a:r>
              <a:rPr lang="cs-CZ" sz="2000" dirty="0">
                <a:cs typeface="Arial"/>
              </a:rPr>
              <a:t> do Evropy, Asie, Ameriky, Austrálie a Oceánie</a:t>
            </a:r>
          </a:p>
          <a:p>
            <a:pPr marL="0" indent="0">
              <a:buNone/>
            </a:pPr>
            <a:r>
              <a:rPr lang="cs-CZ" sz="2000" dirty="0">
                <a:cs typeface="Arial"/>
              </a:rPr>
              <a:t>   Přehled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000" b="1" dirty="0">
              <a:solidFill>
                <a:srgbClr val="C00000"/>
              </a:solidFill>
              <a:cs typeface="Arial"/>
            </a:endParaRPr>
          </a:p>
          <a:p>
            <a:r>
              <a:rPr lang="cs-CZ" sz="2000" dirty="0">
                <a:cs typeface="Arial"/>
              </a:rPr>
              <a:t>Výjezdy na </a:t>
            </a:r>
            <a:r>
              <a:rPr lang="cs-CZ" sz="2000" b="1" dirty="0">
                <a:cs typeface="Arial"/>
              </a:rPr>
              <a:t>semestrální</a:t>
            </a:r>
            <a:r>
              <a:rPr lang="cs-CZ" sz="2000" dirty="0">
                <a:cs typeface="Arial"/>
              </a:rPr>
              <a:t> či </a:t>
            </a:r>
            <a:r>
              <a:rPr lang="cs-CZ" sz="2000" b="1" dirty="0">
                <a:cs typeface="Arial"/>
              </a:rPr>
              <a:t>roční</a:t>
            </a:r>
            <a:r>
              <a:rPr lang="cs-CZ" sz="2000" dirty="0">
                <a:cs typeface="Arial"/>
              </a:rPr>
              <a:t> výměnné pobyty</a:t>
            </a:r>
          </a:p>
          <a:p>
            <a:r>
              <a:rPr lang="cs-CZ" sz="2000" dirty="0">
                <a:cs typeface="Arial"/>
              </a:rPr>
              <a:t>Student na zahraniční univerzitě </a:t>
            </a:r>
            <a:r>
              <a:rPr lang="cs-CZ" sz="2000" b="1" dirty="0">
                <a:cs typeface="Arial"/>
              </a:rPr>
              <a:t>neplatí</a:t>
            </a:r>
            <a:r>
              <a:rPr lang="cs-CZ" sz="2000" dirty="0">
                <a:cs typeface="Arial"/>
              </a:rPr>
              <a:t> školné, ale </a:t>
            </a:r>
            <a:r>
              <a:rPr lang="cs-CZ" sz="2000" b="1" dirty="0">
                <a:cs typeface="Arial"/>
              </a:rPr>
              <a:t>hradí</a:t>
            </a:r>
            <a:r>
              <a:rPr lang="cs-CZ" sz="2000" dirty="0">
                <a:cs typeface="Arial"/>
              </a:rPr>
              <a:t> ostatní údaje (ubytování, cestovné a další náklady)</a:t>
            </a:r>
          </a:p>
          <a:p>
            <a:r>
              <a:rPr lang="cs-CZ" sz="2000" dirty="0">
                <a:cs typeface="Arial"/>
              </a:rPr>
              <a:t>Na výjezd je možné požádat o příspěvek </a:t>
            </a:r>
            <a:r>
              <a:rPr lang="cs-CZ" sz="2000" dirty="0">
                <a:solidFill>
                  <a:schemeClr val="accent2"/>
                </a:solidFill>
                <a:cs typeface="Arial"/>
              </a:rPr>
              <a:t>z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Fondu mobility</a:t>
            </a:r>
            <a:r>
              <a:rPr lang="cs-CZ" sz="2000" b="1" dirty="0">
                <a:solidFill>
                  <a:schemeClr val="accent2"/>
                </a:solidFill>
                <a:cs typeface="Arial"/>
              </a:rPr>
              <a:t>, </a:t>
            </a:r>
            <a:r>
              <a:rPr lang="cs-CZ" sz="2000" dirty="0">
                <a:solidFill>
                  <a:schemeClr val="accent2"/>
                </a:solidFill>
                <a:cs typeface="Arial"/>
              </a:rPr>
              <a:t>některé mobility jsou stipendijní (Německo, Švýcarsko)</a:t>
            </a:r>
            <a:endParaRPr lang="en-GB" sz="2000" dirty="0">
              <a:solidFill>
                <a:schemeClr val="accent2"/>
              </a:solidFill>
              <a:cs typeface="Arial"/>
            </a:endParaRPr>
          </a:p>
          <a:p>
            <a:r>
              <a:rPr lang="cs-CZ" sz="2000" dirty="0">
                <a:cs typeface="Arial"/>
              </a:rPr>
              <a:t>Ohledně podání přihlášky kontaktujte </a:t>
            </a:r>
            <a:r>
              <a:rPr lang="cs-CZ" sz="2000" b="1" dirty="0">
                <a:cs typeface="Arial"/>
              </a:rPr>
              <a:t>zahraniční oddělení vaší fakulty</a:t>
            </a:r>
          </a:p>
          <a:p>
            <a:r>
              <a:rPr lang="cs-CZ" sz="2000" dirty="0">
                <a:cs typeface="Arial"/>
              </a:rPr>
              <a:t>V době podání přihlášky je nutné mít </a:t>
            </a:r>
            <a:r>
              <a:rPr lang="cs-CZ" sz="2000" b="1" dirty="0">
                <a:cs typeface="Arial"/>
              </a:rPr>
              <a:t>ukončený jeden semestr studia </a:t>
            </a:r>
          </a:p>
        </p:txBody>
      </p:sp>
    </p:spTree>
    <p:extLst>
      <p:ext uri="{BB962C8B-B14F-4D97-AF65-F5344CB8AC3E}">
        <p14:creationId xmlns:p14="http://schemas.microsoft.com/office/powerpoint/2010/main" val="354758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50436-9028-61CF-8D80-B3D9FBC9B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8F873-EE0B-7872-E048-CA10B1F4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59" y="1825864"/>
            <a:ext cx="10515600" cy="13816"/>
          </a:xfrm>
        </p:spPr>
        <p:txBody>
          <a:bodyPr/>
          <a:lstStyle/>
          <a:p>
            <a:r>
              <a:rPr lang="cs-CZ" dirty="0"/>
              <a:t>Meziuniverzitní dohody – Asie – Tchaj-wan</a:t>
            </a:r>
            <a:br>
              <a:rPr lang="cs-CZ" dirty="0">
                <a:cs typeface="Arial"/>
              </a:rPr>
            </a:br>
            <a:br>
              <a:rPr lang="cs-CZ" dirty="0"/>
            </a:br>
            <a:endParaRPr lang="cs-CZ" dirty="0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3D012B0-392E-1409-A963-9849DE3B928F}"/>
              </a:ext>
            </a:extLst>
          </p:cNvPr>
          <p:cNvSpPr txBox="1"/>
          <p:nvPr/>
        </p:nvSpPr>
        <p:spPr>
          <a:xfrm>
            <a:off x="837767" y="1757384"/>
            <a:ext cx="11239064" cy="4663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cs-CZ" sz="2000" b="1" dirty="0">
                <a:solidFill>
                  <a:schemeClr val="tx2"/>
                </a:solidFill>
                <a:cs typeface="Arial"/>
              </a:rPr>
              <a:t>Možnost výjezdu na semestrální, nebo roční studijní pobyt na partnerské instituce</a:t>
            </a:r>
            <a:endParaRPr lang="en-US" b="1" dirty="0">
              <a:solidFill>
                <a:schemeClr val="tx2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2"/>
                </a:solidFill>
                <a:cs typeface="Arial"/>
              </a:rPr>
              <a:t>National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Taiwan University (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Tchaj-pej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)           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Participující fakulty: FF, FSV</a:t>
            </a:r>
            <a:endParaRPr lang="cs-CZ" dirty="0">
              <a:solidFill>
                <a:schemeClr val="tx2"/>
              </a:solidFill>
              <a:cs typeface="Arial" panose="020B0604020202020204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2"/>
                </a:solidFill>
                <a:cs typeface="Arial"/>
              </a:rPr>
              <a:t>Tamkang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University (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Tchaj-pej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Participující fakulty: FF, FSV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2"/>
                </a:solidFill>
                <a:cs typeface="Arial"/>
              </a:rPr>
              <a:t>National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Tsing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Hua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University (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Hsinchu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Participující fakulty: FF, FSV, PEDF, 2.LF</a:t>
            </a:r>
            <a:endParaRPr lang="cs-CZ" dirty="0">
              <a:solidFill>
                <a:schemeClr val="tx2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2"/>
                </a:solidFill>
                <a:cs typeface="Arial"/>
              </a:rPr>
              <a:t>National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Yang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Ming 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Chiao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Tung University (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Hsinchu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)</a:t>
            </a:r>
            <a:endParaRPr lang="cs-CZ" dirty="0">
              <a:solidFill>
                <a:schemeClr val="tx2"/>
              </a:solidFill>
              <a:cs typeface="Arial" panose="020B0604020202020204"/>
            </a:endParaRP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Participující fakulty: FF, </a:t>
            </a:r>
            <a:r>
              <a:rPr lang="cs-CZ" sz="1600" dirty="0" err="1">
                <a:solidFill>
                  <a:schemeClr val="tx2"/>
                </a:solidFill>
                <a:cs typeface="Arial"/>
              </a:rPr>
              <a:t>PřF</a:t>
            </a:r>
            <a:endParaRPr lang="cs-CZ" sz="160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2"/>
                </a:solidFill>
                <a:cs typeface="Arial"/>
              </a:rPr>
              <a:t>National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Cheng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Kung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University (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Tchaj-nan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cs typeface="Arial"/>
              </a:rPr>
              <a:t>Participující fakulty: 2LF, </a:t>
            </a:r>
            <a:r>
              <a:rPr lang="cs-CZ" sz="1600" dirty="0" err="1">
                <a:solidFill>
                  <a:schemeClr val="tx2"/>
                </a:solidFill>
                <a:cs typeface="Arial"/>
              </a:rPr>
              <a:t>PřF</a:t>
            </a:r>
            <a:r>
              <a:rPr lang="cs-CZ" sz="1600" dirty="0">
                <a:solidFill>
                  <a:schemeClr val="tx2"/>
                </a:solidFill>
                <a:cs typeface="Arial"/>
              </a:rPr>
              <a:t>, LFHK, MFF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00814BA-96C2-1F5C-67E2-8ECE2C81435D}"/>
              </a:ext>
            </a:extLst>
          </p:cNvPr>
          <p:cNvSpPr/>
          <p:nvPr/>
        </p:nvSpPr>
        <p:spPr>
          <a:xfrm>
            <a:off x="7579298" y="3615757"/>
            <a:ext cx="3950093" cy="1520786"/>
          </a:xfrm>
          <a:prstGeom prst="wedgeRoundRectCallout">
            <a:avLst>
              <a:gd name="adj1" fmla="val 13588"/>
              <a:gd name="adj2" fmla="val 7654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2000" b="1" dirty="0">
                <a:cs typeface="Arial"/>
              </a:rPr>
              <a:t>Nenechte si ujít: </a:t>
            </a:r>
          </a:p>
          <a:p>
            <a:pPr algn="ctr"/>
            <a:r>
              <a:rPr lang="en-US" sz="2000" b="1" dirty="0">
                <a:cs typeface="Arial"/>
              </a:rPr>
              <a:t>8. 12. 2025</a:t>
            </a:r>
            <a:r>
              <a:rPr lang="cs-CZ" sz="2000" b="1" dirty="0">
                <a:cs typeface="Arial"/>
              </a:rPr>
              <a:t>, 14:00 hod. v Kampusu Hybernská </a:t>
            </a:r>
            <a:r>
              <a:rPr lang="en-US" sz="2000" b="1" dirty="0">
                <a:cs typeface="Arial"/>
              </a:rPr>
              <a:t>– </a:t>
            </a:r>
            <a:r>
              <a:rPr lang="cs-CZ" sz="2000" b="1" dirty="0">
                <a:cs typeface="Arial"/>
              </a:rPr>
              <a:t>veletrh </a:t>
            </a:r>
            <a:r>
              <a:rPr lang="cs-CZ" sz="2000" b="1" dirty="0" err="1">
                <a:cs typeface="Arial"/>
              </a:rPr>
              <a:t>tchaj-wanských</a:t>
            </a:r>
            <a:r>
              <a:rPr lang="cs-CZ" sz="2000" b="1" dirty="0">
                <a:cs typeface="Arial"/>
              </a:rPr>
              <a:t> univerzit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696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E6032-A2D4-E372-D212-543EE85FA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CEA3F-ACC6-B92A-4979-7128BA8E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681038"/>
            <a:ext cx="10515600" cy="992057"/>
          </a:xfrm>
        </p:spPr>
        <p:txBody>
          <a:bodyPr/>
          <a:lstStyle/>
          <a:p>
            <a:r>
              <a:rPr lang="cs-CZ"/>
              <a:t>Aliance 4EU+ </a:t>
            </a:r>
            <a:endParaRPr lang="cs-CZ">
              <a:highlight>
                <a:srgbClr val="FFFF00"/>
              </a:highlight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408650-B162-AE62-A6D9-41813D3DD116}"/>
              </a:ext>
            </a:extLst>
          </p:cNvPr>
          <p:cNvSpPr txBox="1"/>
          <p:nvPr/>
        </p:nvSpPr>
        <p:spPr>
          <a:xfrm>
            <a:off x="7373913" y="2124748"/>
            <a:ext cx="4727295" cy="3688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0" u="sng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2"/>
              </a:rPr>
              <a:t>Heidelberg </a:t>
            </a: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2"/>
              </a:rPr>
              <a:t>Universität</a:t>
            </a:r>
            <a:endParaRPr lang="cs-CZ" sz="20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0" u="sng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3"/>
              </a:rPr>
              <a:t>Paris-</a:t>
            </a: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3"/>
              </a:rPr>
              <a:t>Panthéon</a:t>
            </a:r>
            <a:r>
              <a:rPr lang="cs-CZ" sz="2000" b="0" i="0" u="sng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3"/>
              </a:rPr>
              <a:t>-</a:t>
            </a: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3"/>
              </a:rPr>
              <a:t>Assas</a:t>
            </a:r>
            <a:r>
              <a:rPr lang="cs-CZ" sz="2000" b="0" i="0" u="sng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3"/>
              </a:rPr>
              <a:t> University</a:t>
            </a:r>
            <a:r>
              <a:rPr lang="cs-CZ" sz="20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4"/>
              </a:rPr>
              <a:t>Sorbonne</a:t>
            </a:r>
            <a:r>
              <a:rPr lang="cs-CZ" sz="2000" b="0" i="0" u="sng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4"/>
              </a:rPr>
              <a:t> </a:t>
            </a: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4"/>
              </a:rPr>
              <a:t>Université</a:t>
            </a:r>
            <a:endParaRPr lang="cs-CZ" sz="20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5"/>
              </a:rPr>
              <a:t>Københavns</a:t>
            </a:r>
            <a:r>
              <a:rPr lang="cs-CZ" sz="2000" b="0" i="0" u="sng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5"/>
              </a:rPr>
              <a:t> </a:t>
            </a: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5"/>
              </a:rPr>
              <a:t>Universitet</a:t>
            </a:r>
            <a:endParaRPr lang="cs-CZ" sz="20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6"/>
              </a:rPr>
              <a:t>Université</a:t>
            </a:r>
            <a:r>
              <a:rPr lang="cs-CZ" sz="2000" b="0" i="0" u="sng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6"/>
              </a:rPr>
              <a:t> de </a:t>
            </a: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6"/>
              </a:rPr>
              <a:t>Genève</a:t>
            </a:r>
            <a:endParaRPr lang="cs-CZ" sz="20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7"/>
              </a:rPr>
              <a:t>Università</a:t>
            </a:r>
            <a:r>
              <a:rPr lang="cs-CZ" sz="2000" b="0" i="0" u="sng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7"/>
              </a:rPr>
              <a:t> </a:t>
            </a: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7"/>
              </a:rPr>
              <a:t>degli</a:t>
            </a:r>
            <a:r>
              <a:rPr lang="cs-CZ" sz="2000" b="0" i="0" u="sng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7"/>
              </a:rPr>
              <a:t> </a:t>
            </a: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7"/>
              </a:rPr>
              <a:t>Studi</a:t>
            </a:r>
            <a:r>
              <a:rPr lang="cs-CZ" sz="2000" b="0" i="0" u="sng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7"/>
              </a:rPr>
              <a:t> di Milano</a:t>
            </a:r>
            <a:r>
              <a:rPr lang="cs-CZ" sz="20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cs-CZ" sz="200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8"/>
              </a:rPr>
              <a:t>Uniwersytet</a:t>
            </a:r>
            <a:r>
              <a:rPr lang="cs-CZ" sz="2000" b="0" i="0" u="sng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8"/>
              </a:rPr>
              <a:t> </a:t>
            </a:r>
            <a:r>
              <a:rPr lang="cs-CZ" sz="2000" b="0" i="0" u="sng" err="1">
                <a:solidFill>
                  <a:srgbClr val="CC2C32"/>
                </a:solidFill>
                <a:effectLst/>
                <a:latin typeface="Open Sans" panose="020B0606030504020204" pitchFamily="34" charset="0"/>
                <a:hlinkClick r:id="rId8"/>
              </a:rPr>
              <a:t>Warszawski</a:t>
            </a:r>
            <a:endParaRPr lang="cs-CZ" sz="20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cs-CZ"/>
          </a:p>
        </p:txBody>
      </p:sp>
      <p:pic>
        <p:nvPicPr>
          <p:cNvPr id="5" name="Obrázek 4" descr="A map of europe with red and blue symbols&#10;&#10;Description automatically generated">
            <a:extLst>
              <a:ext uri="{FF2B5EF4-FFF2-40B4-BE49-F238E27FC236}">
                <a16:creationId xmlns:a16="http://schemas.microsoft.com/office/drawing/2014/main" id="{4BBE207A-804A-8C00-DD4F-06141DDC9E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71" y="1680307"/>
            <a:ext cx="6518676" cy="49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1C481-7B69-6027-6EB6-66268CC8C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C3D59-B7FF-EEA3-C65D-D6395C16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83" y="726186"/>
            <a:ext cx="10515600" cy="992057"/>
          </a:xfrm>
        </p:spPr>
        <p:txBody>
          <a:bodyPr/>
          <a:lstStyle/>
          <a:p>
            <a:r>
              <a:rPr lang="cs-CZ" dirty="0"/>
              <a:t>Aliance 4EU+ </a:t>
            </a:r>
            <a:endParaRPr lang="cs-CZ" dirty="0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23BBADB-9284-2A7A-B60F-4947E921C7A7}"/>
              </a:ext>
            </a:extLst>
          </p:cNvPr>
          <p:cNvSpPr txBox="1"/>
          <p:nvPr/>
        </p:nvSpPr>
        <p:spPr>
          <a:xfrm>
            <a:off x="839283" y="1718243"/>
            <a:ext cx="9941603" cy="4651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Možnost výjezdu na studium, stáž i krátkodobou mobilitu přes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Erasmus+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(celouniverzitní smlouva, silná spolupráce)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Možnost </a:t>
            </a:r>
            <a:r>
              <a:rPr lang="cs-CZ" sz="2000" b="1" dirty="0">
                <a:solidFill>
                  <a:schemeClr val="tx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studentských </a:t>
            </a:r>
            <a:r>
              <a:rPr lang="cs-CZ" sz="2000" b="1" dirty="0" err="1">
                <a:solidFill>
                  <a:schemeClr val="tx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minigrantů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na rozvoj projektových nápadů, do výše 150 000 Kč, podmínkou je sestavení týmu z dalších 4EU+ univerzit, sběr přihlášek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v únoru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2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Mimoprojektové</a:t>
            </a:r>
            <a:r>
              <a:rPr lang="cs-CZ" sz="2000" b="1" dirty="0">
                <a:solidFill>
                  <a:schemeClr val="tx2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mobility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výjezdy na univerzity 4EU+, popř. jiné instituce s vazbou na aktivitu aliance, max. na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2 měsíce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, financování podobné jako na Erasmu, výběrové řízení </a:t>
            </a:r>
            <a:r>
              <a:rPr lang="cs-CZ" sz="2000" b="1" dirty="0">
                <a:solidFill>
                  <a:schemeClr val="tx2"/>
                </a:solidFill>
                <a:cs typeface="Arial"/>
              </a:rPr>
              <a:t>4x ročně skrze Microsoft </a:t>
            </a:r>
            <a:r>
              <a:rPr lang="cs-CZ" sz="2000" b="1" dirty="0" err="1">
                <a:solidFill>
                  <a:schemeClr val="tx2"/>
                </a:solidFill>
                <a:cs typeface="Arial"/>
              </a:rPr>
              <a:t>forms</a:t>
            </a:r>
            <a:endParaRPr lang="cs-CZ" sz="2000" b="1" dirty="0">
              <a:solidFill>
                <a:schemeClr val="tx2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Virtuální mobilita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: sdílené online kurzy na 4EU+ univerzitách</a:t>
            </a:r>
            <a:endParaRPr lang="cs-CZ" dirty="0">
              <a:solidFill>
                <a:schemeClr val="tx2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Veškeré další </a:t>
            </a:r>
            <a:r>
              <a:rPr lang="cs-CZ" sz="2000" dirty="0" err="1">
                <a:solidFill>
                  <a:schemeClr val="tx2"/>
                </a:solidFill>
                <a:cs typeface="Arial"/>
              </a:rPr>
              <a:t>info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 </a:t>
            </a:r>
            <a:r>
              <a:rPr lang="cs-CZ" sz="2000" b="1" dirty="0">
                <a:solidFill>
                  <a:srgbClr val="C00000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000" b="1" dirty="0">
              <a:solidFill>
                <a:srgbClr val="C00000"/>
              </a:solidFill>
              <a:cs typeface="Arial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50595728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zita Karlova">
  <a:themeElements>
    <a:clrScheme name="Univerzita Karlova">
      <a:dk1>
        <a:sysClr val="windowText" lastClr="000000"/>
      </a:dk1>
      <a:lt1>
        <a:sysClr val="window" lastClr="FFFFFF"/>
      </a:lt1>
      <a:dk2>
        <a:srgbClr val="003657"/>
      </a:dk2>
      <a:lt2>
        <a:srgbClr val="9D9D9C"/>
      </a:lt2>
      <a:accent1>
        <a:srgbClr val="D22D40"/>
      </a:accent1>
      <a:accent2>
        <a:srgbClr val="003657"/>
      </a:accent2>
      <a:accent3>
        <a:srgbClr val="000000"/>
      </a:accent3>
      <a:accent4>
        <a:srgbClr val="9D9D9C"/>
      </a:accent4>
      <a:accent5>
        <a:srgbClr val="E16C79"/>
      </a:accent5>
      <a:accent6>
        <a:srgbClr val="9AAFBC"/>
      </a:accent6>
      <a:hlink>
        <a:srgbClr val="D22D40"/>
      </a:hlink>
      <a:folHlink>
        <a:srgbClr val="E16C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-prezentace-RUK-v1.2-slide-library [Jen pro čtení]" id="{B55B2288-259F-46FC-B4B8-805FB32ED311}" vid="{D48ECABA-55DC-4960-8491-AD912629437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5f51e-c341-494d-a0a4-818154b1e5a0">
      <Terms xmlns="http://schemas.microsoft.com/office/infopath/2007/PartnerControls"/>
    </lcf76f155ced4ddcb4097134ff3c332f>
    <TaxCatchAll xmlns="f4c3a7be-eb0f-4ea3-a051-b587772668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04A224C55ADA42A739A49EB49BE5D6" ma:contentTypeVersion="17" ma:contentTypeDescription="Vytvoří nový dokument" ma:contentTypeScope="" ma:versionID="197f638e2f77a3cdb6f66f36831c9fa2">
  <xsd:schema xmlns:xsd="http://www.w3.org/2001/XMLSchema" xmlns:xs="http://www.w3.org/2001/XMLSchema" xmlns:p="http://schemas.microsoft.com/office/2006/metadata/properties" xmlns:ns2="b1e5f51e-c341-494d-a0a4-818154b1e5a0" xmlns:ns3="f4c3a7be-eb0f-4ea3-a051-b58777266878" targetNamespace="http://schemas.microsoft.com/office/2006/metadata/properties" ma:root="true" ma:fieldsID="af6aa57e61110f3176d8d97957dbf483" ns2:_="" ns3:_="">
    <xsd:import namespace="b1e5f51e-c341-494d-a0a4-818154b1e5a0"/>
    <xsd:import namespace="f4c3a7be-eb0f-4ea3-a051-b587772668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5f51e-c341-494d-a0a4-818154b1e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ede2c221-80ea-42f2-a6ce-7f19966b5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3a7be-eb0f-4ea3-a051-b58777266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a0a982a-f774-4b01-baad-230aa9e7a070}" ma:internalName="TaxCatchAll" ma:showField="CatchAllData" ma:web="f4c3a7be-eb0f-4ea3-a051-b587772668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B0A54C-BEB8-428D-82AE-D9368FFB38C2}">
  <ds:schemaRefs>
    <ds:schemaRef ds:uri="b1e5f51e-c341-494d-a0a4-818154b1e5a0"/>
    <ds:schemaRef ds:uri="f4c3a7be-eb0f-4ea3-a051-b5877726687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3A2D00-3FC7-4658-9C1B-0C7146E116FC}">
  <ds:schemaRefs>
    <ds:schemaRef ds:uri="b1e5f51e-c341-494d-a0a4-818154b1e5a0"/>
    <ds:schemaRef ds:uri="f4c3a7be-eb0f-4ea3-a051-b587772668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E50A610-CDF8-4D88-B7DD-6D2575F6A6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UK-prezentace-RUK-v1.2-slide-library (003)</Template>
  <TotalTime>44</TotalTime>
  <Words>2526</Words>
  <Application>Microsoft Office PowerPoint</Application>
  <PresentationFormat>Širokoúhlá obrazovka</PresentationFormat>
  <Paragraphs>301</Paragraphs>
  <Slides>33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 Nova</vt:lpstr>
      <vt:lpstr>Open Sans</vt:lpstr>
      <vt:lpstr>Aptos</vt:lpstr>
      <vt:lpstr>Arial,Sans-Serif</vt:lpstr>
      <vt:lpstr>Wingdings</vt:lpstr>
      <vt:lpstr>Arial</vt:lpstr>
      <vt:lpstr>Univerzita Karlova</vt:lpstr>
      <vt:lpstr>Prezentace aplikace PowerPoint</vt:lpstr>
      <vt:lpstr>Erasmus+</vt:lpstr>
      <vt:lpstr>Erasmus+ – typy výjezdů</vt:lpstr>
      <vt:lpstr>Fond mobility UK</vt:lpstr>
      <vt:lpstr>Podpora internacionalizace – POINT </vt:lpstr>
      <vt:lpstr>Meziuniverzitní a fakultní dohody</vt:lpstr>
      <vt:lpstr>Meziuniverzitní dohody – Asie – Tchaj-wan  </vt:lpstr>
      <vt:lpstr>Aliance 4EU+ </vt:lpstr>
      <vt:lpstr>Aliance 4EU+ </vt:lpstr>
      <vt:lpstr>AKTION</vt:lpstr>
      <vt:lpstr>DAAD</vt:lpstr>
      <vt:lpstr>DAAD</vt:lpstr>
      <vt:lpstr>DAAD</vt:lpstr>
      <vt:lpstr>DAAD</vt:lpstr>
      <vt:lpstr>Barrande fellowship</vt:lpstr>
      <vt:lpstr>CEEPUS</vt:lpstr>
      <vt:lpstr>CEEPUS</vt:lpstr>
      <vt:lpstr>Česko-německý fond budoucnosti</vt:lpstr>
      <vt:lpstr>KAAD</vt:lpstr>
      <vt:lpstr>BTHA</vt:lpstr>
      <vt:lpstr>BTHA </vt:lpstr>
      <vt:lpstr>GFPS</vt:lpstr>
      <vt:lpstr>Fulbright</vt:lpstr>
      <vt:lpstr>Stipendijní program SYLFF</vt:lpstr>
      <vt:lpstr>The Institute for Human Sciences (IWM) – Fellowship Programs </vt:lpstr>
      <vt:lpstr>CERN – Doctoral Student Programme</vt:lpstr>
      <vt:lpstr>Hlávkova nadace</vt:lpstr>
      <vt:lpstr>Baderovo stipendium</vt:lpstr>
      <vt:lpstr>Nadace Sophia</vt:lpstr>
      <vt:lpstr>Experentia</vt:lpstr>
      <vt:lpstr>Nadace pro rozvoj vzdělávání </vt:lpstr>
      <vt:lpstr>Kde hledat informace?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Rostislav Trávníček</dc:creator>
  <cp:lastModifiedBy>Jelizaveta Getta</cp:lastModifiedBy>
  <cp:revision>38</cp:revision>
  <cp:lastPrinted>2024-10-07T10:03:54Z</cp:lastPrinted>
  <dcterms:created xsi:type="dcterms:W3CDTF">2024-10-07T10:22:18Z</dcterms:created>
  <dcterms:modified xsi:type="dcterms:W3CDTF">2025-10-15T07:32:06Z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0x010100D204A224C55ADA42A739A49EB49BE5D6</vt:lpwstr>
  </property>
  <property fmtid="{D5CDD505-2E9C-101B-9397-08002B2CF9AE}" pid="3" name="MediaServiceImageTags">
    <vt:lpwstr/>
  </property>
</Properties>
</file>