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6BD"/>
    <a:srgbClr val="FED6F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5" autoAdjust="0"/>
    <p:restoredTop sz="94660"/>
  </p:normalViewPr>
  <p:slideViewPr>
    <p:cSldViewPr snapToGrid="0">
      <p:cViewPr varScale="1">
        <p:scale>
          <a:sx n="49" d="100"/>
          <a:sy n="49" d="100"/>
        </p:scale>
        <p:origin x="3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DFA5-A84E-401C-8C7D-C7502CF3FFDC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5A08-E420-48C0-99DC-FDB0558397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35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DFA5-A84E-401C-8C7D-C7502CF3FFDC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5A08-E420-48C0-99DC-FDB0558397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48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DFA5-A84E-401C-8C7D-C7502CF3FFDC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5A08-E420-48C0-99DC-FDB0558397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62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DFA5-A84E-401C-8C7D-C7502CF3FFDC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5A08-E420-48C0-99DC-FDB0558397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38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DFA5-A84E-401C-8C7D-C7502CF3FFDC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5A08-E420-48C0-99DC-FDB0558397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25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DFA5-A84E-401C-8C7D-C7502CF3FFDC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5A08-E420-48C0-99DC-FDB0558397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56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DFA5-A84E-401C-8C7D-C7502CF3FFDC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5A08-E420-48C0-99DC-FDB0558397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02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DFA5-A84E-401C-8C7D-C7502CF3FFDC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5A08-E420-48C0-99DC-FDB0558397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18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DFA5-A84E-401C-8C7D-C7502CF3FFDC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5A08-E420-48C0-99DC-FDB0558397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49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DFA5-A84E-401C-8C7D-C7502CF3FFDC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5A08-E420-48C0-99DC-FDB0558397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54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DFA5-A84E-401C-8C7D-C7502CF3FFDC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5A08-E420-48C0-99DC-FDB0558397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28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DFA5-A84E-401C-8C7D-C7502CF3FFDC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5A08-E420-48C0-99DC-FDB0558397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80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438" r="7895" b="-1"/>
          <a:stretch/>
        </p:blipFill>
        <p:spPr>
          <a:xfrm>
            <a:off x="0" y="100303"/>
            <a:ext cx="12192000" cy="16296943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1107" y="3055568"/>
            <a:ext cx="8358582" cy="848329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</a:rPr>
              <a:t>March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13 (Mon</a:t>
            </a:r>
            <a:r>
              <a:rPr lang="en-US" altLang="ja-JP" sz="3600" b="1" smtClean="0">
                <a:solidFill>
                  <a:srgbClr val="FF0000"/>
                </a:solidFill>
              </a:rPr>
              <a:t>)-</a:t>
            </a:r>
            <a:r>
              <a:rPr lang="en-US" altLang="ja-JP" sz="3600" b="1" smtClean="0">
                <a:solidFill>
                  <a:srgbClr val="FF0000"/>
                </a:solidFill>
              </a:rPr>
              <a:t>18(Sat</a:t>
            </a:r>
            <a:r>
              <a:rPr lang="en-US" altLang="ja-JP" sz="3600" b="1" dirty="0">
                <a:solidFill>
                  <a:srgbClr val="FF0000"/>
                </a:solidFill>
              </a:rPr>
              <a:t>)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2023</a:t>
            </a:r>
            <a:endParaRPr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8229274" y="5804824"/>
            <a:ext cx="3275466" cy="2166477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46058" y="4344056"/>
            <a:ext cx="8484628" cy="947884"/>
          </a:xfrm>
          <a:noFill/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604020202020204" pitchFamily="34" charset="0"/>
                <a:ea typeface="メイリオ" panose="020B0604030504040204" pitchFamily="50" charset="-128"/>
              </a:rPr>
              <a:t>Kitasato University </a:t>
            </a:r>
            <a:r>
              <a:rPr lang="en-US" altLang="ja-JP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604020202020204" pitchFamily="34" charset="0"/>
                <a:ea typeface="メイリオ" panose="020B0604030504040204" pitchFamily="50" charset="-128"/>
              </a:rPr>
              <a:t>invites </a:t>
            </a:r>
            <a:r>
              <a:rPr lang="en-US" altLang="ja-JP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604020202020204" pitchFamily="34" charset="0"/>
                <a:ea typeface="メイリオ" panose="020B0604030504040204" pitchFamily="50" charset="-128"/>
              </a:rPr>
              <a:t>overseas 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604020202020204" pitchFamily="34" charset="0"/>
                <a:ea typeface="メイリオ" panose="020B0604030504040204" pitchFamily="50" charset="-128"/>
              </a:rPr>
              <a:t>students to</a:t>
            </a:r>
            <a:b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604020202020204" pitchFamily="34" charset="0"/>
                <a:ea typeface="メイリオ" panose="020B0604030504040204" pitchFamily="50" charset="-128"/>
              </a:rPr>
            </a:br>
            <a:r>
              <a:rPr lang="en-US" altLang="ja-JP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604020202020204" pitchFamily="34" charset="0"/>
                <a:ea typeface="メイリオ" panose="020B0604030504040204" pitchFamily="50" charset="-128"/>
              </a:rPr>
              <a:t>on campus</a:t>
            </a:r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604020202020204" pitchFamily="34" charset="0"/>
                <a:ea typeface="メイリオ" panose="020B0604030504040204" pitchFamily="50" charset="-128"/>
              </a:rPr>
              <a:t>Cross Cross-Cultural Interdisciplinary </a:t>
            </a:r>
            <a:b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604020202020204" pitchFamily="34" charset="0"/>
                <a:ea typeface="メイリオ" panose="020B0604030504040204" pitchFamily="50" charset="-128"/>
              </a:rPr>
            </a:b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604020202020204" pitchFamily="34" charset="0"/>
                <a:ea typeface="メイリオ" panose="020B0604030504040204" pitchFamily="50" charset="-128"/>
              </a:rPr>
              <a:t>Case Study.</a:t>
            </a: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604020202020204" pitchFamily="34" charset="0"/>
                <a:ea typeface="メイリオ" panose="020B0604030504040204" pitchFamily="50" charset="-128"/>
              </a:rPr>
              <a:t/>
            </a:r>
            <a:b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 SemiBold" panose="020B0604020202020204" pitchFamily="34" charset="0"/>
                <a:ea typeface="メイリオ" panose="020B0604030504040204" pitchFamily="50" charset="-128"/>
              </a:rPr>
            </a:b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Pro Cond SemiBold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7" name="横巻き 46"/>
          <p:cNvSpPr/>
          <p:nvPr/>
        </p:nvSpPr>
        <p:spPr>
          <a:xfrm>
            <a:off x="1563182" y="493875"/>
            <a:ext cx="8966579" cy="2849827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b="1" dirty="0">
                <a:solidFill>
                  <a:schemeClr val="tx1"/>
                </a:solidFill>
                <a:latin typeface="Amasis MT Pro Black" panose="020B0604020202020204" pitchFamily="18" charset="0"/>
              </a:rPr>
              <a:t>Kitasato University </a:t>
            </a: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  <a:latin typeface="Amasis MT Pro Black" panose="020B0604020202020204" pitchFamily="18" charset="0"/>
              </a:rPr>
              <a:t>Cross-Cultural Interdisciplinary Case Study</a:t>
            </a: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1" y="3094225"/>
            <a:ext cx="1880377" cy="1880377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9723">
            <a:off x="9566724" y="2892534"/>
            <a:ext cx="2433351" cy="1569511"/>
          </a:xfrm>
          <a:prstGeom prst="rect">
            <a:avLst/>
          </a:prstGeom>
        </p:spPr>
      </p:pic>
      <p:sp>
        <p:nvSpPr>
          <p:cNvPr id="54" name="角丸四角形 53"/>
          <p:cNvSpPr/>
          <p:nvPr/>
        </p:nvSpPr>
        <p:spPr>
          <a:xfrm>
            <a:off x="4564814" y="5723922"/>
            <a:ext cx="3046853" cy="2234612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角丸四角形 54"/>
          <p:cNvSpPr/>
          <p:nvPr/>
        </p:nvSpPr>
        <p:spPr>
          <a:xfrm>
            <a:off x="816084" y="5662643"/>
            <a:ext cx="3294601" cy="2297643"/>
          </a:xfrm>
          <a:prstGeom prst="roundRect">
            <a:avLst/>
          </a:prstGeom>
          <a:blipFill rotWithShape="1">
            <a:blip r:embed="rId7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サブタイトル 2"/>
          <p:cNvSpPr txBox="1">
            <a:spLocks/>
          </p:cNvSpPr>
          <p:nvPr/>
        </p:nvSpPr>
        <p:spPr>
          <a:xfrm>
            <a:off x="4426137" y="5229050"/>
            <a:ext cx="3415134" cy="441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solidFill>
                  <a:schemeClr val="bg1"/>
                </a:solidFill>
              </a:rPr>
              <a:t>Practice for 2019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13"/>
          <p:cNvSpPr txBox="1"/>
          <p:nvPr/>
        </p:nvSpPr>
        <p:spPr>
          <a:xfrm>
            <a:off x="448629" y="8216671"/>
            <a:ext cx="1936954" cy="6157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endParaRPr lang="en-US" altLang="ja-JP" sz="2800" kern="100" dirty="0">
              <a:latin typeface="Franklin Gothic Demi Cond" panose="020B070603040202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altLang="ja-JP" sz="2800" kern="100" dirty="0">
                <a:effectLst/>
                <a:latin typeface="Franklin Gothic Demi Cond" panose="020B07060304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Aim</a:t>
            </a:r>
            <a:endParaRPr lang="ja-JP" kern="100" dirty="0">
              <a:effectLst/>
              <a:latin typeface="Franklin Gothic Demi Cond" panose="020B070603040202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2463384" y="8248775"/>
            <a:ext cx="9114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Let the students not only exchange their medical skill and knowledge but also gain competency to work with global vision. Based on the global exchange including medically developed/developing countries, the students may be encouraged,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7485">
            <a:off x="-123692" y="652024"/>
            <a:ext cx="3191938" cy="1584000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0655">
            <a:off x="9355433" y="594401"/>
            <a:ext cx="3046849" cy="1512000"/>
          </a:xfrm>
          <a:prstGeom prst="rect">
            <a:avLst/>
          </a:prstGeom>
        </p:spPr>
      </p:pic>
      <p:sp>
        <p:nvSpPr>
          <p:cNvPr id="70" name="テキスト ボックス 15"/>
          <p:cNvSpPr txBox="1"/>
          <p:nvPr/>
        </p:nvSpPr>
        <p:spPr>
          <a:xfrm>
            <a:off x="375669" y="12470890"/>
            <a:ext cx="1981502" cy="5567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endParaRPr lang="en-US" altLang="ja-JP" sz="2800" kern="100" dirty="0">
              <a:effectLst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altLang="ja-JP" sz="2800" kern="100" dirty="0">
                <a:effectLst/>
                <a:latin typeface="Bahnschrift SemiBold Condensed" panose="020B0502040204020203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Participants</a:t>
            </a:r>
            <a:endParaRPr lang="ja-JP" sz="2800" kern="100" dirty="0">
              <a:effectLst/>
              <a:latin typeface="Bahnschrift SemiBold Condensed" panose="020B0502040204020203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1" name="テキスト ボックス 17"/>
          <p:cNvSpPr txBox="1"/>
          <p:nvPr/>
        </p:nvSpPr>
        <p:spPr>
          <a:xfrm>
            <a:off x="392863" y="15152478"/>
            <a:ext cx="1947114" cy="5567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endParaRPr lang="en-US" altLang="ja-JP" sz="2800" kern="100" dirty="0">
              <a:latin typeface="Bahnschrift SemiBold Condensed" panose="020B0502040204020203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altLang="ja-JP" sz="2800" kern="100" dirty="0">
                <a:latin typeface="Bahnschrift SemiBold Condensed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Contact</a:t>
            </a:r>
            <a:endParaRPr lang="ja-JP" sz="2800" kern="100" dirty="0">
              <a:effectLst/>
              <a:latin typeface="Bahnschrift SemiBold Condensed" panose="020B0502040204020203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526940" y="12469863"/>
            <a:ext cx="9004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Universities:    FH  Campus  Wien  (Austria),  Charles  University  in  Prague  (Czech  Republic), University  of  Marburg(Germany), Gabriele  </a:t>
            </a:r>
            <a:r>
              <a:rPr lang="en-US" altLang="ja-JP" dirty="0" err="1">
                <a:solidFill>
                  <a:schemeClr val="bg1"/>
                </a:solidFill>
              </a:rPr>
              <a:t>d’Annuzio</a:t>
            </a:r>
            <a:r>
              <a:rPr lang="en-US" altLang="ja-JP" dirty="0">
                <a:solidFill>
                  <a:schemeClr val="bg1"/>
                </a:solidFill>
              </a:rPr>
              <a:t> University (Italy),  University  of  Medical  Technology,  Yangon  (Myanmar),  Inland  Norway  University  of  Applied  Sciences  (Norway),  National  Cheng  Kung  University(Taiwan),  </a:t>
            </a:r>
            <a:r>
              <a:rPr lang="en-US" altLang="ja-JP" dirty="0" err="1">
                <a:solidFill>
                  <a:schemeClr val="bg1"/>
                </a:solidFill>
              </a:rPr>
              <a:t>Walailak</a:t>
            </a:r>
            <a:r>
              <a:rPr lang="en-US" altLang="ja-JP" dirty="0">
                <a:solidFill>
                  <a:schemeClr val="bg1"/>
                </a:solidFill>
              </a:rPr>
              <a:t>  University  (Thai), Thomas  Jefferson  University  (U.S.),  University  of  California,  Los  Angeles (U.S.), University of Kentucky (U.S.), and Kitasato University.</a:t>
            </a:r>
          </a:p>
        </p:txBody>
      </p:sp>
      <p:sp>
        <p:nvSpPr>
          <p:cNvPr id="74" name="正方形/長方形 73"/>
          <p:cNvSpPr/>
          <p:nvPr/>
        </p:nvSpPr>
        <p:spPr>
          <a:xfrm>
            <a:off x="2825045" y="14424001"/>
            <a:ext cx="6303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>
                <a:solidFill>
                  <a:srgbClr val="FF0000"/>
                </a:solidFill>
              </a:rPr>
              <a:t>December </a:t>
            </a:r>
            <a:r>
              <a:rPr lang="en-US" altLang="ja-JP" sz="2800" b="1" smtClean="0">
                <a:solidFill>
                  <a:srgbClr val="FF0000"/>
                </a:solidFill>
              </a:rPr>
              <a:t>2,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2022</a:t>
            </a:r>
            <a:r>
              <a:rPr lang="ja-JP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(Japan </a:t>
            </a:r>
            <a:r>
              <a:rPr lang="en-US" altLang="ja-JP" sz="2800" b="1" dirty="0">
                <a:solidFill>
                  <a:srgbClr val="FF0000"/>
                </a:solidFill>
              </a:rPr>
              <a:t>S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tandard </a:t>
            </a:r>
            <a:r>
              <a:rPr lang="en-US" altLang="ja-JP" sz="2800" b="1" dirty="0">
                <a:solidFill>
                  <a:srgbClr val="FF0000"/>
                </a:solidFill>
              </a:rPr>
              <a:t>T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ime)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5" name="テキスト ボックス 15"/>
          <p:cNvSpPr txBox="1"/>
          <p:nvPr/>
        </p:nvSpPr>
        <p:spPr>
          <a:xfrm>
            <a:off x="390858" y="9495369"/>
            <a:ext cx="1981503" cy="5567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endParaRPr lang="en-US" altLang="ja-JP" sz="2800" kern="100" dirty="0">
              <a:effectLst/>
              <a:latin typeface="Bahnschrift SemiBold Condensed" panose="020B0502040204020203" pitchFamily="34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altLang="ja-JP" sz="3200" kern="100" dirty="0">
                <a:effectLst/>
                <a:latin typeface="Bahnschrift SemiBold Condensed" panose="020B0502040204020203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Outline</a:t>
            </a:r>
            <a:endParaRPr lang="ja-JP" sz="3200" kern="100" dirty="0">
              <a:effectLst/>
              <a:latin typeface="Bahnschrift SemiBold Condensed" panose="020B0502040204020203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582FE02E-147B-13D3-6770-7BBF9B64F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070482"/>
              </p:ext>
            </p:extLst>
          </p:nvPr>
        </p:nvGraphicFramePr>
        <p:xfrm>
          <a:off x="2463384" y="9601253"/>
          <a:ext cx="933775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6160">
                  <a:extLst>
                    <a:ext uri="{9D8B030D-6E8A-4147-A177-3AD203B41FA5}">
                      <a16:colId xmlns:a16="http://schemas.microsoft.com/office/drawing/2014/main" val="1660689474"/>
                    </a:ext>
                  </a:extLst>
                </a:gridCol>
                <a:gridCol w="6781598">
                  <a:extLst>
                    <a:ext uri="{9D8B030D-6E8A-4147-A177-3AD203B41FA5}">
                      <a16:colId xmlns:a16="http://schemas.microsoft.com/office/drawing/2014/main" val="596452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bg1"/>
                          </a:solidFill>
                        </a:rPr>
                        <a:t>Date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bg1"/>
                          </a:solidFill>
                        </a:rPr>
                        <a:t>Event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09641"/>
                  </a:ext>
                </a:extLst>
              </a:tr>
              <a:tr h="369991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bg1"/>
                          </a:solidFill>
                        </a:rPr>
                        <a:t>March 13 (Mon)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GB" altLang="ja-JP" sz="2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Orientation and Campus tour 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20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bg1"/>
                          </a:solidFill>
                        </a:rPr>
                        <a:t>March14-16 </a:t>
                      </a:r>
                    </a:p>
                    <a:p>
                      <a:r>
                        <a:rPr kumimoji="1" lang="en-US" altLang="ja-JP" sz="2000" dirty="0">
                          <a:solidFill>
                            <a:schemeClr val="bg1"/>
                          </a:solidFill>
                        </a:rPr>
                        <a:t>(Tue-Thu)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Cross-cultural Interdisciplinary case study </a:t>
                      </a:r>
                    </a:p>
                    <a:p>
                      <a:r>
                        <a:rPr kumimoji="1" lang="en-US" altLang="ja-JP" sz="2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(Discussion &amp; Presentation)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73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bg1"/>
                          </a:solidFill>
                        </a:rPr>
                        <a:t>March 17 (Fri)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bg1"/>
                          </a:solidFill>
                        </a:rPr>
                        <a:t>Cultural exchange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85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bg1"/>
                          </a:solidFill>
                        </a:rPr>
                        <a:t>March 18 (Sat)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bg1"/>
                          </a:solidFill>
                        </a:rPr>
                        <a:t>Departure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326153"/>
                  </a:ext>
                </a:extLst>
              </a:tr>
            </a:tbl>
          </a:graphicData>
        </a:graphic>
      </p:graphicFrame>
      <p:sp>
        <p:nvSpPr>
          <p:cNvPr id="5" name="テキスト ボックス 17">
            <a:extLst>
              <a:ext uri="{FF2B5EF4-FFF2-40B4-BE49-F238E27FC236}">
                <a16:creationId xmlns:a16="http://schemas.microsoft.com/office/drawing/2014/main" id="{F4E6DE48-D532-B0C2-1DF4-5A8E1D73A484}"/>
              </a:ext>
            </a:extLst>
          </p:cNvPr>
          <p:cNvSpPr txBox="1"/>
          <p:nvPr/>
        </p:nvSpPr>
        <p:spPr>
          <a:xfrm>
            <a:off x="375669" y="14390494"/>
            <a:ext cx="1947114" cy="5567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altLang="ja-JP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Application deadline</a:t>
            </a:r>
            <a:endParaRPr lang="ja-JP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156C280-C56F-179B-531C-B741FFD0B153}"/>
              </a:ext>
            </a:extLst>
          </p:cNvPr>
          <p:cNvSpPr/>
          <p:nvPr/>
        </p:nvSpPr>
        <p:spPr>
          <a:xfrm>
            <a:off x="2825044" y="15147033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***************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</TotalTime>
  <Words>203</Words>
  <Application>Microsoft Office PowerPoint</Application>
  <PresentationFormat>ユーザー設定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Amasis MT Pro Black</vt:lpstr>
      <vt:lpstr>ＭＳ 明朝</vt:lpstr>
      <vt:lpstr>Verdana Pro Cond SemiBold</vt:lpstr>
      <vt:lpstr>メイリオ</vt:lpstr>
      <vt:lpstr>游ゴシック</vt:lpstr>
      <vt:lpstr>游ゴシック Light</vt:lpstr>
      <vt:lpstr>Arial</vt:lpstr>
      <vt:lpstr>Bahnschrift SemiBold Condensed</vt:lpstr>
      <vt:lpstr>Calibri</vt:lpstr>
      <vt:lpstr>Calibri Light</vt:lpstr>
      <vt:lpstr>Franklin Gothic Demi Cond</vt:lpstr>
      <vt:lpstr>Times New Roman</vt:lpstr>
      <vt:lpstr>Office テーマ</vt:lpstr>
      <vt:lpstr>Kitasato University invites overseas students to on campus Cross Cross-Cultural Interdisciplinary  Case Study.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国際チーム医療演習 via ZOOM</dc:title>
  <dc:creator>地域看護</dc:creator>
  <cp:lastModifiedBy>井上 早紀子</cp:lastModifiedBy>
  <cp:revision>27</cp:revision>
  <dcterms:created xsi:type="dcterms:W3CDTF">2022-08-28T02:50:41Z</dcterms:created>
  <dcterms:modified xsi:type="dcterms:W3CDTF">2022-10-28T03:17:44Z</dcterms:modified>
</cp:coreProperties>
</file>