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2" r:id="rId3"/>
    <p:sldId id="287" r:id="rId4"/>
    <p:sldId id="274" r:id="rId5"/>
    <p:sldId id="275" r:id="rId6"/>
    <p:sldId id="276" r:id="rId7"/>
    <p:sldId id="273" r:id="rId8"/>
    <p:sldId id="280" r:id="rId9"/>
    <p:sldId id="277" r:id="rId10"/>
    <p:sldId id="278" r:id="rId11"/>
    <p:sldId id="279" r:id="rId12"/>
    <p:sldId id="283" r:id="rId13"/>
    <p:sldId id="282" r:id="rId14"/>
    <p:sldId id="281" r:id="rId15"/>
    <p:sldId id="284" r:id="rId16"/>
    <p:sldId id="285" r:id="rId17"/>
    <p:sldId id="286" r:id="rId18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1" autoAdjust="0"/>
    <p:restoredTop sz="94660"/>
  </p:normalViewPr>
  <p:slideViewPr>
    <p:cSldViewPr snapToGrid="0">
      <p:cViewPr varScale="1">
        <p:scale>
          <a:sx n="66" d="100"/>
          <a:sy n="66" d="100"/>
        </p:scale>
        <p:origin x="668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0D68974-1F27-49B0-810E-209A2D2C94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81CCFB70-47D5-4DB9-BAED-A18EDE497F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090F38F0-5A7F-4285-B58B-FA21477A7A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73D75-8251-4199-974D-FC2EF7A84F4D}" type="datetimeFigureOut">
              <a:rPr lang="cs-CZ" smtClean="0"/>
              <a:t>06.10.2026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A9329FB8-6E99-4E72-AB19-10A6762A80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2027FE4B-7EA0-4CA1-9D30-A7846CC4FA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A1A7F-852B-4438-9819-61A641458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738385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952ACC3-B536-40DA-98A9-CDB7DEB4E2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386DED9-8108-4C01-9D39-2F377CA3F5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80BA2BE4-D10B-4BC0-87D9-77609309D3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73D75-8251-4199-974D-FC2EF7A84F4D}" type="datetimeFigureOut">
              <a:rPr lang="cs-CZ" smtClean="0"/>
              <a:t>06.10.2026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88E9EEE7-E6A6-402A-8D88-FB58D46C7F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75B00F2D-D276-4B97-9C16-14E8DD2109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A1A7F-852B-4438-9819-61A641458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285939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96B978C-8E14-4C20-B50A-26D87F985E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1FBBA79A-A9BF-4918-9FF2-C0EA104B45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4F2F110-B90A-4672-8100-101FD04FD5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73D75-8251-4199-974D-FC2EF7A84F4D}" type="datetimeFigureOut">
              <a:rPr lang="cs-CZ" smtClean="0"/>
              <a:t>06.10.2026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ABADEDC0-3AD4-4B37-B3F7-ABF0EC0056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CBE0623-1BE7-4386-8510-459738F93B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A1A7F-852B-4438-9819-61A641458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528414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A128934-90EE-4C5D-B0BD-F9FFD92FB0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58D150E-6192-48A5-93DD-6EF970D8476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EA25687A-D861-4DAE-86F6-967D2C45A2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6F969139-0F39-43CF-A6BB-E35AB90595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73D75-8251-4199-974D-FC2EF7A84F4D}" type="datetimeFigureOut">
              <a:rPr lang="cs-CZ" smtClean="0"/>
              <a:t>06.10.2026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5B1D6B60-7BD8-4DF6-ABEE-DCD2E166C6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9E6A58C6-426A-41F0-9737-B924856179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A1A7F-852B-4438-9819-61A641458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357713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E88CC3B-2F90-48A3-A75F-65345D8081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437384E6-3467-4636-8371-620154891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1EE9DF62-655E-4B7F-9E4E-46BA97D628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57A13667-851A-47A0-B083-3387DC00E9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2CBFE3C9-DB29-4888-8219-873B229F62F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BFC10C72-432D-420C-8AF5-0276F99B21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73D75-8251-4199-974D-FC2EF7A84F4D}" type="datetimeFigureOut">
              <a:rPr lang="cs-CZ" smtClean="0"/>
              <a:t>06.10.2026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90D096A4-4072-4A56-B56A-7B443EA03B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CEB74A3F-50A3-44F3-9DFA-7DAF487D2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A1A7F-852B-4438-9819-61A641458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93776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F3141E-473E-427A-9091-B02B8353E4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1786F781-44DE-469E-82B6-782E52367A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73D75-8251-4199-974D-FC2EF7A84F4D}" type="datetimeFigureOut">
              <a:rPr lang="cs-CZ" smtClean="0"/>
              <a:t>06.10.2026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AD9A24E7-0C94-4D78-97CC-03CF7E05BD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D14E82E3-ACBB-4A90-AB73-241FBF4802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A1A7F-852B-4438-9819-61A641458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870163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D379B8FB-8CAA-492A-BC4A-5FFFBB275D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73D75-8251-4199-974D-FC2EF7A84F4D}" type="datetimeFigureOut">
              <a:rPr lang="cs-CZ" smtClean="0"/>
              <a:t>06.10.2026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99426FA5-3E00-4FC7-B565-2A9EC42C22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D843FAA7-F5AB-462D-A468-ACD5FBCBBC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A1A7F-852B-4438-9819-61A641458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861705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3003A35-19D7-4892-9D71-DF4D9DC2BC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DD73E0F-947A-458F-B9B1-FC1E3D1EBA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97873E95-679B-4DC9-8E9C-CD68C20195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A1718727-9C96-416F-85C7-77B7FFF66A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73D75-8251-4199-974D-FC2EF7A84F4D}" type="datetimeFigureOut">
              <a:rPr lang="cs-CZ" smtClean="0"/>
              <a:t>06.10.2026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34DE9B4D-0336-436C-849A-1E71284A42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E5916D15-5205-489D-BC33-5C58CE076D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A1A7F-852B-4438-9819-61A641458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48171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273B598-ED8F-4E71-BF4C-53E72F607B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A586073F-E096-4AAB-ACD7-5DBC5C4F4C8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D75D3E67-FBD6-4E6F-A369-D5327990C2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CD069335-B119-4F21-9135-7CC25EB04E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73D75-8251-4199-974D-FC2EF7A84F4D}" type="datetimeFigureOut">
              <a:rPr lang="cs-CZ" smtClean="0"/>
              <a:t>06.10.2026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61F0E202-54A0-4211-82E9-2D411C5DFF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1EAAA760-ED56-4B11-BED8-3A5C830C05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A1A7F-852B-4438-9819-61A641458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273546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381EA17-5752-45EC-9E60-44AD9FE7BF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45CD6C3F-6545-4628-AA38-620B606D3B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09DC9AE5-2AB3-4903-BAB9-0332E7235F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73D75-8251-4199-974D-FC2EF7A84F4D}" type="datetimeFigureOut">
              <a:rPr lang="cs-CZ" smtClean="0"/>
              <a:t>06.10.2026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251BE5E9-9FE3-4C16-BFE5-13F6354AE1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FCC15FE9-C260-4C4A-9302-6F2234FBDD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A1A7F-852B-4438-9819-61A641458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554968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533A80E1-C934-4199-B871-5AD596BB10B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9939CEFF-3900-460E-95F8-E343BF13BF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F0D46B7D-99B2-4E62-8003-F65BCD8CA0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73D75-8251-4199-974D-FC2EF7A84F4D}" type="datetimeFigureOut">
              <a:rPr lang="cs-CZ" smtClean="0"/>
              <a:t>06.10.2026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942416CF-F2FA-4E8C-B6FC-ED70BF2A4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14A5E378-3105-417B-85D3-2A00199C9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A1A7F-852B-4438-9819-61A641458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518212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7A4173A0-9E21-44F6-82E6-304A47DCEA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B58C8B1D-B062-46C6-B946-9242BB3707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619F078B-6B07-4D6C-A0AF-FACB8B1CFC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D73D75-8251-4199-974D-FC2EF7A84F4D}" type="datetimeFigureOut">
              <a:rPr lang="cs-CZ" smtClean="0"/>
              <a:t>06.10.2026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6050FE5E-6AE9-4579-B001-E2F29F72BB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BBD778E-4955-41A9-85CD-F998CA153B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AA1A7F-852B-4438-9819-61A641458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948347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47475EE-5D78-4BE0-A29F-89358B2A12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600200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cs-CZ" dirty="0"/>
              <a:t>Evropská filosofie</a:t>
            </a:r>
            <a:br>
              <a:rPr lang="cs-CZ" dirty="0"/>
            </a:br>
            <a:br>
              <a:rPr lang="cs-CZ" dirty="0"/>
            </a:br>
            <a:r>
              <a:rPr lang="cs-CZ" dirty="0"/>
              <a:t>Antický svět</a:t>
            </a:r>
            <a:br>
              <a:rPr lang="cs-CZ" dirty="0"/>
            </a:br>
            <a:r>
              <a:rPr lang="cs-CZ" dirty="0"/>
              <a:t>a jeho první filosofické otázky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891F9124-48A4-4016-BFE9-6B232D8B9A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endParaRPr lang="cs-CZ" dirty="0"/>
          </a:p>
          <a:p>
            <a:pPr algn="r"/>
            <a:endParaRPr lang="cs-CZ" dirty="0"/>
          </a:p>
          <a:p>
            <a:pPr algn="r"/>
            <a:r>
              <a:rPr lang="cs-CZ" dirty="0"/>
              <a:t>Zuzana Svobodová</a:t>
            </a:r>
          </a:p>
        </p:txBody>
      </p:sp>
    </p:spTree>
    <p:extLst>
      <p:ext uri="{BB962C8B-B14F-4D97-AF65-F5344CB8AC3E}">
        <p14:creationId xmlns:p14="http://schemas.microsoft.com/office/powerpoint/2010/main" val="24305982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D3469E3-05D4-4864-8C22-B4C09F7F47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Emanuel Rádl: </a:t>
            </a:r>
            <a:r>
              <a:rPr lang="cs-CZ" i="1" dirty="0"/>
              <a:t>Dějiny filosofie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D254446-DA8D-4231-BB1F-A3AE96F82E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695073"/>
            <a:ext cx="10515600" cy="3481889"/>
          </a:xfrm>
        </p:spPr>
        <p:txBody>
          <a:bodyPr/>
          <a:lstStyle/>
          <a:p>
            <a:pPr marL="0" indent="0" algn="ctr">
              <a:buNone/>
            </a:pPr>
            <a:r>
              <a:rPr lang="cs-CZ" sz="4400" dirty="0"/>
              <a:t>Proč?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8318388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D3469E3-05D4-4864-8C22-B4C09F7F47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Emanuel Rádl: Dějiny filosofie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D254446-DA8D-4231-BB1F-A3AE96F82E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Proč?</a:t>
            </a:r>
          </a:p>
          <a:p>
            <a:endParaRPr lang="cs-CZ" dirty="0"/>
          </a:p>
          <a:p>
            <a:r>
              <a:rPr lang="cs-CZ" dirty="0"/>
              <a:t>zrod evropské racionality jako živý a neustálý </a:t>
            </a:r>
            <a:r>
              <a:rPr lang="cs-CZ" b="1" dirty="0"/>
              <a:t>zápas o pravdu</a:t>
            </a:r>
          </a:p>
          <a:p>
            <a:r>
              <a:rPr lang="cs-CZ" dirty="0"/>
              <a:t>nikoli chladné myšlení typu racionality, ale: skrze </a:t>
            </a:r>
            <a:r>
              <a:rPr lang="cs-CZ" b="1" dirty="0"/>
              <a:t>hledání řádu</a:t>
            </a:r>
            <a:r>
              <a:rPr lang="cs-CZ" dirty="0"/>
              <a:t> světa (ř. kosmos) </a:t>
            </a:r>
            <a:r>
              <a:rPr lang="cs-CZ" b="1" dirty="0"/>
              <a:t>objevování</a:t>
            </a:r>
            <a:r>
              <a:rPr lang="cs-CZ" dirty="0"/>
              <a:t> </a:t>
            </a:r>
            <a:r>
              <a:rPr lang="cs-CZ" b="1" dirty="0"/>
              <a:t>základů pro lidskou morálku a spravedlnost</a:t>
            </a:r>
          </a:p>
        </p:txBody>
      </p:sp>
    </p:spTree>
    <p:extLst>
      <p:ext uri="{BB962C8B-B14F-4D97-AF65-F5344CB8AC3E}">
        <p14:creationId xmlns:p14="http://schemas.microsoft.com/office/powerpoint/2010/main" val="40264918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>
            <a:extLst>
              <a:ext uri="{FF2B5EF4-FFF2-40B4-BE49-F238E27FC236}">
                <a16:creationId xmlns:a16="http://schemas.microsoft.com/office/drawing/2014/main" id="{33003F8B-B9AB-4750-9780-FE1082E82D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2830" y="0"/>
            <a:ext cx="702633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3943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>
            <a:extLst>
              <a:ext uri="{FF2B5EF4-FFF2-40B4-BE49-F238E27FC236}">
                <a16:creationId xmlns:a16="http://schemas.microsoft.com/office/drawing/2014/main" id="{33003F8B-B9AB-4750-9780-FE1082E82D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639" y="0"/>
            <a:ext cx="7026339" cy="6858000"/>
          </a:xfrm>
          <a:prstGeom prst="rect">
            <a:avLst/>
          </a:prstGeo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AADCEFBF-A4DD-4691-A9B4-2B902A65D1A6}"/>
              </a:ext>
            </a:extLst>
          </p:cNvPr>
          <p:cNvSpPr txBox="1"/>
          <p:nvPr/>
        </p:nvSpPr>
        <p:spPr>
          <a:xfrm>
            <a:off x="7478829" y="336884"/>
            <a:ext cx="4254367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Thaletova věta. Součet úhlů trojúhelníku je 180° a zároveň </a:t>
            </a:r>
          </a:p>
          <a:p>
            <a:r>
              <a:rPr lang="cs-CZ" dirty="0"/>
              <a:t>2(</a:t>
            </a:r>
            <a:r>
              <a:rPr lang="el-GR" dirty="0"/>
              <a:t>α+β)</a:t>
            </a:r>
            <a:r>
              <a:rPr lang="cs-CZ" dirty="0"/>
              <a:t> tím pádem </a:t>
            </a:r>
            <a:r>
              <a:rPr lang="el-GR" dirty="0"/>
              <a:t>α+β=90◦</a:t>
            </a:r>
            <a:r>
              <a:rPr lang="cs-CZ" dirty="0"/>
              <a:t>, což je vlastně úhel při vrcholu C (spojíme-li oba konce průměru kružnice /zde A-B/ s jakýmkoliv jiným bodem na této kružnici /zde C/, vznikne pravoúhlý trojúhelník /pravý úhel při vrcholu C/).</a:t>
            </a:r>
          </a:p>
          <a:p>
            <a:endParaRPr lang="cs-CZ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cs-CZ" dirty="0"/>
              <a:t>každý průměr (A-B) dělí kruh na dvě stejné části (A-S, B-S)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cs-CZ" dirty="0"/>
              <a:t>úhly při základně rovnoramenného trojúhelníku  (A-C-S, B-C-S) jsou shodné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cs-CZ" dirty="0"/>
              <a:t>protilehlé úhly mezi dvěma protínajícími se přímkami jsou shodné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cs-CZ" dirty="0"/>
              <a:t>dva trojúhelníky jsou shodné, pokud mají stejné dva úhly a jednu stranu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cs-CZ" dirty="0"/>
              <a:t>trojúhelník vepsaný do oblouku nad průměrem kružnice (A-B-C) je pravoúhlý (tzv. Thaletova věta)</a:t>
            </a:r>
          </a:p>
        </p:txBody>
      </p:sp>
    </p:spTree>
    <p:extLst>
      <p:ext uri="{BB962C8B-B14F-4D97-AF65-F5344CB8AC3E}">
        <p14:creationId xmlns:p14="http://schemas.microsoft.com/office/powerpoint/2010/main" val="7418467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>
            <a:extLst>
              <a:ext uri="{FF2B5EF4-FFF2-40B4-BE49-F238E27FC236}">
                <a16:creationId xmlns:a16="http://schemas.microsoft.com/office/drawing/2014/main" id="{B7FFEB7E-8FF2-499F-AAD1-8CC766FD08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3142" y="0"/>
            <a:ext cx="7041369" cy="6858000"/>
          </a:xfrm>
          <a:prstGeom prst="rect">
            <a:avLst/>
          </a:prstGeo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81309D63-B8D0-4219-83EF-4F3FE25F6383}"/>
              </a:ext>
            </a:extLst>
          </p:cNvPr>
          <p:cNvSpPr txBox="1"/>
          <p:nvPr/>
        </p:nvSpPr>
        <p:spPr>
          <a:xfrm>
            <a:off x="8114097" y="394636"/>
            <a:ext cx="354209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Město </a:t>
            </a:r>
            <a:r>
              <a:rPr lang="cs-CZ" dirty="0" err="1"/>
              <a:t>Milétus</a:t>
            </a:r>
            <a:r>
              <a:rPr lang="cs-CZ" dirty="0"/>
              <a:t> (ve středu světového plánu) podle pojetí </a:t>
            </a:r>
            <a:r>
              <a:rPr lang="cs-CZ" dirty="0" err="1"/>
              <a:t>Hekatea</a:t>
            </a:r>
            <a:r>
              <a:rPr lang="cs-CZ" dirty="0"/>
              <a:t> z </a:t>
            </a:r>
            <a:r>
              <a:rPr lang="cs-CZ" dirty="0" err="1"/>
              <a:t>Milétu</a:t>
            </a:r>
            <a:r>
              <a:rPr lang="cs-CZ" dirty="0"/>
              <a:t> (kolem 5. století př. Kr.)</a:t>
            </a:r>
          </a:p>
        </p:txBody>
      </p:sp>
    </p:spTree>
    <p:extLst>
      <p:ext uri="{BB962C8B-B14F-4D97-AF65-F5344CB8AC3E}">
        <p14:creationId xmlns:p14="http://schemas.microsoft.com/office/powerpoint/2010/main" val="5558630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2DD65AE-B5A7-47B6-AA42-B19F0F60EB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cs-CZ" dirty="0"/>
              <a:t>Hledání pralátky či počátku všeho</a:t>
            </a:r>
            <a:br>
              <a:rPr lang="cs-CZ" dirty="0"/>
            </a:br>
            <a:r>
              <a:rPr lang="cs-CZ" dirty="0"/>
              <a:t>Milétská škola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BA4307D-383A-4336-9154-22D7E94DA6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628" y="1250565"/>
            <a:ext cx="9008645" cy="4351338"/>
          </a:xfrm>
        </p:spPr>
        <p:txBody>
          <a:bodyPr>
            <a:normAutofit/>
          </a:bodyPr>
          <a:lstStyle/>
          <a:p>
            <a:r>
              <a:rPr lang="cs-CZ" dirty="0" err="1"/>
              <a:t>Thalés</a:t>
            </a:r>
            <a:r>
              <a:rPr lang="cs-CZ" dirty="0"/>
              <a:t> z </a:t>
            </a:r>
            <a:r>
              <a:rPr lang="cs-CZ" dirty="0" err="1"/>
              <a:t>Milétu</a:t>
            </a:r>
            <a:r>
              <a:rPr lang="cs-CZ" dirty="0"/>
              <a:t> (</a:t>
            </a:r>
            <a:r>
              <a:rPr lang="pt-BR" dirty="0"/>
              <a:t>624–548 </a:t>
            </a:r>
            <a:r>
              <a:rPr lang="cs-CZ" dirty="0"/>
              <a:t>př. Kr.): Voda – dává život, mění skupenství a prostupuje vším.</a:t>
            </a:r>
          </a:p>
          <a:p>
            <a:r>
              <a:rPr lang="cs-CZ" dirty="0" err="1"/>
              <a:t>Anaximandros</a:t>
            </a:r>
            <a:r>
              <a:rPr lang="cs-CZ" dirty="0"/>
              <a:t> (</a:t>
            </a:r>
            <a:r>
              <a:rPr lang="pl-PL" dirty="0"/>
              <a:t>610–546 př. Kr.</a:t>
            </a:r>
            <a:r>
              <a:rPr lang="cs-CZ" dirty="0"/>
              <a:t>): </a:t>
            </a:r>
            <a:r>
              <a:rPr lang="cs-CZ" dirty="0" err="1"/>
              <a:t>apeiron</a:t>
            </a:r>
            <a:r>
              <a:rPr lang="cs-CZ" dirty="0"/>
              <a:t> (ř. a-</a:t>
            </a:r>
            <a:r>
              <a:rPr lang="cs-CZ" dirty="0" err="1"/>
              <a:t>peras</a:t>
            </a:r>
            <a:r>
              <a:rPr lang="cs-CZ" dirty="0"/>
              <a:t>: nekonečno, </a:t>
            </a:r>
            <a:r>
              <a:rPr lang="cs-CZ" dirty="0" err="1"/>
              <a:t>bezmezno</a:t>
            </a:r>
            <a:r>
              <a:rPr lang="cs-CZ" dirty="0"/>
              <a:t>) </a:t>
            </a:r>
          </a:p>
          <a:p>
            <a:r>
              <a:rPr lang="cs-CZ" dirty="0" err="1"/>
              <a:t>Anaximenés</a:t>
            </a:r>
            <a:r>
              <a:rPr lang="cs-CZ" dirty="0"/>
              <a:t> (585–528/525 př. Kr.): vzduch (</a:t>
            </a:r>
            <a:r>
              <a:rPr lang="pt-BR" dirty="0"/>
              <a:t>apeiros aér</a:t>
            </a:r>
            <a:r>
              <a:rPr lang="cs-CZ" dirty="0"/>
              <a:t>): zřeďováním a zhušťováním se mění v ostatní živly</a:t>
            </a:r>
            <a:r>
              <a:rPr lang="pt-BR" dirty="0"/>
              <a:t>; kvalita a kvantita</a:t>
            </a:r>
            <a:r>
              <a:rPr lang="cs-CZ" dirty="0"/>
              <a:t>.</a:t>
            </a:r>
          </a:p>
        </p:txBody>
      </p:sp>
      <p:pic>
        <p:nvPicPr>
          <p:cNvPr id="31" name="Obrázek 30">
            <a:extLst>
              <a:ext uri="{FF2B5EF4-FFF2-40B4-BE49-F238E27FC236}">
                <a16:creationId xmlns:a16="http://schemas.microsoft.com/office/drawing/2014/main" id="{CCD8C49E-12E3-4185-A097-F79A097926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9651" y="0"/>
            <a:ext cx="2880726" cy="2511993"/>
          </a:xfrm>
          <a:prstGeom prst="rect">
            <a:avLst/>
          </a:prstGeom>
        </p:spPr>
      </p:pic>
      <p:sp>
        <p:nvSpPr>
          <p:cNvPr id="32" name="TextovéPole 31">
            <a:extLst>
              <a:ext uri="{FF2B5EF4-FFF2-40B4-BE49-F238E27FC236}">
                <a16:creationId xmlns:a16="http://schemas.microsoft.com/office/drawing/2014/main" id="{9A966E7F-2843-44E0-9B9E-CEA52F829C5B}"/>
              </a:ext>
            </a:extLst>
          </p:cNvPr>
          <p:cNvSpPr txBox="1"/>
          <p:nvPr/>
        </p:nvSpPr>
        <p:spPr>
          <a:xfrm>
            <a:off x="9702265" y="2743200"/>
            <a:ext cx="21079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err="1"/>
              <a:t>Milétos</a:t>
            </a:r>
            <a:r>
              <a:rPr lang="cs-CZ" dirty="0"/>
              <a:t> v Malé Asii, dnešní </a:t>
            </a:r>
            <a:r>
              <a:rPr lang="cs-CZ" dirty="0" err="1"/>
              <a:t>Milét</a:t>
            </a:r>
            <a:r>
              <a:rPr lang="cs-CZ" dirty="0"/>
              <a:t> v Turecku</a:t>
            </a:r>
          </a:p>
        </p:txBody>
      </p:sp>
      <p:pic>
        <p:nvPicPr>
          <p:cNvPr id="33" name="Obrázek 32">
            <a:extLst>
              <a:ext uri="{FF2B5EF4-FFF2-40B4-BE49-F238E27FC236}">
                <a16:creationId xmlns:a16="http://schemas.microsoft.com/office/drawing/2014/main" id="{20641DFA-A350-4E61-9FAC-D856618788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82640" y="4254366"/>
            <a:ext cx="3909360" cy="2603634"/>
          </a:xfrm>
          <a:prstGeom prst="rect">
            <a:avLst/>
          </a:prstGeom>
        </p:spPr>
      </p:pic>
      <p:pic>
        <p:nvPicPr>
          <p:cNvPr id="34" name="Obrázek 33">
            <a:extLst>
              <a:ext uri="{FF2B5EF4-FFF2-40B4-BE49-F238E27FC236}">
                <a16:creationId xmlns:a16="http://schemas.microsoft.com/office/drawing/2014/main" id="{438FA687-348B-4CE8-8D4E-788436FA03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1320" y="4254366"/>
            <a:ext cx="3477928" cy="2608446"/>
          </a:xfrm>
          <a:prstGeom prst="rect">
            <a:avLst/>
          </a:prstGeom>
        </p:spPr>
      </p:pic>
      <p:pic>
        <p:nvPicPr>
          <p:cNvPr id="35" name="Obrázek 34">
            <a:extLst>
              <a:ext uri="{FF2B5EF4-FFF2-40B4-BE49-F238E27FC236}">
                <a16:creationId xmlns:a16="http://schemas.microsoft.com/office/drawing/2014/main" id="{15320195-B597-4370-91EF-D1CF7BA0375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4269859"/>
            <a:ext cx="3477929" cy="2608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75886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EB99A06-46C2-4F30-A997-D4B6C8D9F9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Pythagoras (572–494 př. Kr.) ze Samu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AFEF8BD-A587-4E16-ACE5-D08759AD7E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cs-CZ" dirty="0"/>
              <a:t>utekl do j Itálie (</a:t>
            </a:r>
            <a:r>
              <a:rPr lang="cs-CZ" dirty="0" err="1"/>
              <a:t>Krotón</a:t>
            </a:r>
            <a:r>
              <a:rPr lang="cs-CZ" dirty="0"/>
              <a:t>, dnes </a:t>
            </a:r>
            <a:r>
              <a:rPr lang="cs-CZ" dirty="0" err="1"/>
              <a:t>Cotrone</a:t>
            </a:r>
            <a:r>
              <a:rPr lang="cs-CZ" dirty="0"/>
              <a:t>), zde </a:t>
            </a:r>
            <a:r>
              <a:rPr lang="cs-CZ" dirty="0" err="1"/>
              <a:t>filosofickonáboženský</a:t>
            </a:r>
            <a:r>
              <a:rPr lang="cs-CZ" dirty="0"/>
              <a:t> kruh, „pythagorovský spolek“ – mystéria, upravený orfismus, dualismus: sóma séma. K očištění: pěstování spořádaného, spravedlivého života – životospráva, askeze. „pythagorovské mlčení“ (5 let, „vůl na jazyku“), „noční poslouchání“ – </a:t>
            </a:r>
            <a:r>
              <a:rPr lang="cs-CZ" dirty="0" err="1"/>
              <a:t>autos</a:t>
            </a:r>
            <a:r>
              <a:rPr lang="cs-CZ" dirty="0"/>
              <a:t> </a:t>
            </a:r>
            <a:r>
              <a:rPr lang="cs-CZ" dirty="0" err="1"/>
              <a:t>efá</a:t>
            </a:r>
            <a:r>
              <a:rPr lang="cs-CZ" dirty="0"/>
              <a:t>. Společný majetek – stolování, recitace (Homéra), hudba, cvičení. Na konci dne: sebereflexe. Později: </a:t>
            </a:r>
            <a:r>
              <a:rPr lang="cs-CZ" dirty="0" err="1"/>
              <a:t>mathématikové</a:t>
            </a:r>
            <a:r>
              <a:rPr lang="cs-CZ" dirty="0"/>
              <a:t>, </a:t>
            </a:r>
            <a:r>
              <a:rPr lang="cs-CZ" dirty="0" err="1"/>
              <a:t>akúsmatikové</a:t>
            </a:r>
            <a:r>
              <a:rPr lang="cs-CZ" dirty="0"/>
              <a:t> (náboženské rozjímání, číselná mystika).</a:t>
            </a:r>
          </a:p>
          <a:p>
            <a:r>
              <a:rPr lang="cs-CZ" dirty="0"/>
              <a:t>Harmonie </a:t>
            </a:r>
          </a:p>
          <a:p>
            <a:r>
              <a:rPr lang="cs-CZ" dirty="0"/>
              <a:t>Hudba sfér</a:t>
            </a:r>
          </a:p>
          <a:p>
            <a:r>
              <a:rPr lang="cs-CZ" dirty="0"/>
              <a:t>Číslo základem všeho (tedy: omezené). Neomezené je nesmyslné a nerozumné.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8338630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C792F37-27F2-4DAD-B9B7-9F922B52A3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486625" cy="1325563"/>
          </a:xfrm>
        </p:spPr>
        <p:txBody>
          <a:bodyPr>
            <a:normAutofit fontScale="90000"/>
          </a:bodyPr>
          <a:lstStyle/>
          <a:p>
            <a:r>
              <a:rPr lang="cs-CZ" dirty="0" err="1">
                <a:latin typeface="Google Sans"/>
              </a:rPr>
              <a:t>Herakleitos</a:t>
            </a:r>
            <a:r>
              <a:rPr lang="cs-CZ" dirty="0">
                <a:latin typeface="Google Sans"/>
              </a:rPr>
              <a:t> z </a:t>
            </a:r>
            <a:r>
              <a:rPr lang="cs-CZ" dirty="0" err="1">
                <a:latin typeface="Google Sans"/>
              </a:rPr>
              <a:t>Efesu</a:t>
            </a:r>
            <a:r>
              <a:rPr lang="cs-CZ" dirty="0">
                <a:latin typeface="Google Sans"/>
              </a:rPr>
              <a:t> (540–480 př. Kr.): Filosofie věčné změny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977F987-5B9F-43AB-8FB0-689D4E3738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150768" cy="4351338"/>
          </a:xfrm>
        </p:spPr>
        <p:txBody>
          <a:bodyPr>
            <a:normAutofit fontScale="85000" lnSpcReduction="20000"/>
          </a:bodyPr>
          <a:lstStyle/>
          <a:p>
            <a:r>
              <a:rPr lang="cs-CZ" sz="2800" dirty="0" err="1"/>
              <a:t>Herakleitos</a:t>
            </a:r>
            <a:r>
              <a:rPr lang="cs-CZ" sz="2800" dirty="0"/>
              <a:t> o Pythagorovi: Pythagoras jako praotec všech podvodníků pěstujících </a:t>
            </a:r>
            <a:r>
              <a:rPr lang="cs-CZ" sz="2800" i="1" dirty="0" err="1"/>
              <a:t>polymathii</a:t>
            </a:r>
            <a:r>
              <a:rPr lang="cs-CZ" sz="2800" dirty="0"/>
              <a:t> (</a:t>
            </a:r>
            <a:r>
              <a:rPr lang="cs-CZ" sz="2800" dirty="0" err="1"/>
              <a:t>mnohoučenost</a:t>
            </a:r>
            <a:r>
              <a:rPr lang="cs-CZ" sz="2800" dirty="0"/>
              <a:t>, </a:t>
            </a:r>
            <a:r>
              <a:rPr lang="cs-CZ" sz="2800" dirty="0" err="1"/>
              <a:t>všeznalectví</a:t>
            </a:r>
            <a:r>
              <a:rPr lang="cs-CZ" sz="2800" dirty="0"/>
              <a:t>).</a:t>
            </a:r>
            <a:endParaRPr lang="cs-CZ" b="0" u="none" strike="noStrike" dirty="0">
              <a:effectLst/>
              <a:latin typeface="Google Sans"/>
            </a:endParaRPr>
          </a:p>
          <a:p>
            <a:r>
              <a:rPr lang="cs-CZ" b="0" u="none" strike="noStrike" dirty="0" err="1">
                <a:effectLst/>
                <a:latin typeface="Google Sans"/>
              </a:rPr>
              <a:t>Herakleitos</a:t>
            </a:r>
            <a:r>
              <a:rPr lang="cs-CZ" b="0" u="none" strike="noStrike" dirty="0">
                <a:effectLst/>
                <a:latin typeface="Google Sans"/>
              </a:rPr>
              <a:t> představuje svět jako neustálý pohyb a napětí mezi protiklady. </a:t>
            </a:r>
            <a:r>
              <a:rPr lang="cs-CZ" dirty="0">
                <a:latin typeface="Google Sans"/>
              </a:rPr>
              <a:t>Z aristokratické rodiny, přesto volbou poustevníkem.</a:t>
            </a:r>
          </a:p>
          <a:p>
            <a:r>
              <a:rPr lang="cs-CZ" b="0" u="none" strike="noStrike" dirty="0">
                <a:effectLst/>
                <a:latin typeface="Google Sans"/>
              </a:rPr>
              <a:t>Rádl zdůrazňuje jeho koncept morální odpovědnosti vůči vesmírnému zákonu.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b="1" u="none" strike="noStrike" dirty="0">
                <a:effectLst/>
                <a:latin typeface="Google Sans"/>
              </a:rPr>
              <a:t>Vše plyne (Panta </a:t>
            </a:r>
            <a:r>
              <a:rPr lang="cs-CZ" b="1" u="none" strike="noStrike" dirty="0" err="1">
                <a:effectLst/>
                <a:latin typeface="Google Sans"/>
              </a:rPr>
              <a:t>rhei</a:t>
            </a:r>
            <a:r>
              <a:rPr lang="cs-CZ" b="1" u="none" strike="noStrike" dirty="0">
                <a:effectLst/>
                <a:latin typeface="Google Sans"/>
              </a:rPr>
              <a:t>):</a:t>
            </a:r>
            <a:r>
              <a:rPr lang="cs-CZ" b="0" u="none" strike="noStrike" dirty="0">
                <a:effectLst/>
                <a:latin typeface="Google Sans"/>
              </a:rPr>
              <a:t> Svět není statický, nelze dvakrát vstoupit do téže řeky. Dynamiku a proměnlivost nejlépe symbolizuje </a:t>
            </a:r>
            <a:r>
              <a:rPr lang="cs-CZ" b="1" u="none" strike="noStrike" dirty="0">
                <a:effectLst/>
                <a:latin typeface="Google Sans"/>
              </a:rPr>
              <a:t>oheň</a:t>
            </a:r>
            <a:r>
              <a:rPr lang="cs-CZ" b="0" u="none" strike="noStrike" dirty="0">
                <a:effectLst/>
                <a:latin typeface="Google Sans"/>
              </a:rPr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b="1" u="none" strike="noStrike" dirty="0">
                <a:effectLst/>
                <a:latin typeface="Google Sans"/>
              </a:rPr>
              <a:t>Logos:</a:t>
            </a:r>
            <a:r>
              <a:rPr lang="cs-CZ" b="0" u="none" strike="noStrike" dirty="0">
                <a:effectLst/>
                <a:latin typeface="Google Sans"/>
              </a:rPr>
              <a:t> Za zdánlivým chaosem změn stojí skrytý vesmírný řád, smysl, rozum (</a:t>
            </a:r>
            <a:r>
              <a:rPr lang="cs-CZ" b="1" u="none" strike="noStrike" dirty="0">
                <a:effectLst/>
                <a:latin typeface="Google Sans"/>
              </a:rPr>
              <a:t>logos</a:t>
            </a:r>
            <a:r>
              <a:rPr lang="cs-CZ" b="0" u="none" strike="noStrike" dirty="0">
                <a:effectLst/>
                <a:latin typeface="Google Sans"/>
              </a:rPr>
              <a:t>), který všemu vládne a jejž by lidé měli rozpoznat.</a:t>
            </a:r>
          </a:p>
          <a:p>
            <a:endParaRPr lang="cs-CZ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3D67F44E-CC85-492B-AFD6-585AD74B37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4562" y="0"/>
            <a:ext cx="2357438" cy="6858000"/>
          </a:xfrm>
          <a:prstGeom prst="rect">
            <a:avLst/>
          </a:prstGeom>
        </p:spPr>
      </p:pic>
      <p:sp>
        <p:nvSpPr>
          <p:cNvPr id="5" name="TextovéPole 4">
            <a:extLst>
              <a:ext uri="{FF2B5EF4-FFF2-40B4-BE49-F238E27FC236}">
                <a16:creationId xmlns:a16="http://schemas.microsoft.com/office/drawing/2014/main" id="{B6B63C58-1A93-46C2-A9AC-6F386DD5830B}"/>
              </a:ext>
            </a:extLst>
          </p:cNvPr>
          <p:cNvSpPr txBox="1"/>
          <p:nvPr/>
        </p:nvSpPr>
        <p:spPr>
          <a:xfrm>
            <a:off x="8304145" y="2160871"/>
            <a:ext cx="1405289" cy="437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	</a:t>
            </a:r>
          </a:p>
          <a:p>
            <a:r>
              <a:rPr lang="en-US" dirty="0"/>
              <a:t>Heraclitus, </a:t>
            </a:r>
            <a:r>
              <a:rPr lang="cs-CZ" dirty="0"/>
              <a:t>„Plačící filosof“</a:t>
            </a:r>
            <a:endParaRPr lang="en-US" dirty="0"/>
          </a:p>
          <a:p>
            <a:r>
              <a:rPr lang="en-US" dirty="0"/>
              <a:t>Peter Paul Rubens</a:t>
            </a:r>
          </a:p>
          <a:p>
            <a:endParaRPr lang="en-US" dirty="0"/>
          </a:p>
          <a:p>
            <a:r>
              <a:rPr lang="en-US" dirty="0"/>
              <a:t>Copyright ©Museo Nacional del Prado</a:t>
            </a:r>
            <a:endParaRPr lang="cs-CZ" dirty="0"/>
          </a:p>
          <a:p>
            <a:r>
              <a:rPr lang="cs-CZ" sz="1000" dirty="0"/>
              <a:t>https://www.museodelprado.es/en/the-collection/art-work/heraclitus-the-crying-philosopher/100d0d40-36c5-498c-92ac-c7c6cdf76016</a:t>
            </a:r>
          </a:p>
        </p:txBody>
      </p:sp>
    </p:spTree>
    <p:extLst>
      <p:ext uri="{BB962C8B-B14F-4D97-AF65-F5344CB8AC3E}">
        <p14:creationId xmlns:p14="http://schemas.microsoft.com/office/powerpoint/2010/main" val="15455093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C792F37-27F2-4DAD-B9B7-9F922B52A3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384857" cy="1325563"/>
          </a:xfrm>
        </p:spPr>
        <p:txBody>
          <a:bodyPr/>
          <a:lstStyle/>
          <a:p>
            <a:r>
              <a:rPr lang="cs-CZ" dirty="0" err="1">
                <a:latin typeface="Google Sans"/>
              </a:rPr>
              <a:t>Herakleitos</a:t>
            </a:r>
            <a:r>
              <a:rPr lang="cs-CZ" dirty="0">
                <a:latin typeface="Google Sans"/>
              </a:rPr>
              <a:t> z </a:t>
            </a:r>
            <a:r>
              <a:rPr lang="cs-CZ" dirty="0" err="1">
                <a:latin typeface="Google Sans"/>
              </a:rPr>
              <a:t>Efesu</a:t>
            </a:r>
            <a:r>
              <a:rPr lang="cs-CZ" dirty="0">
                <a:latin typeface="Google Sans"/>
              </a:rPr>
              <a:t>: Filosofie věčné změny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977F987-5B9F-43AB-8FB0-689D4E3738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48486" cy="4351338"/>
          </a:xfrm>
        </p:spPr>
        <p:txBody>
          <a:bodyPr>
            <a:normAutofit fontScale="92500" lnSpcReduction="10000"/>
          </a:bodyPr>
          <a:lstStyle/>
          <a:p>
            <a:r>
              <a:rPr lang="cs-CZ" dirty="0"/>
              <a:t>„Probuzeným je svět jeden a společný, avšak každý ze spících se obrací k vlastnímu.“ B 89</a:t>
            </a:r>
          </a:p>
          <a:p>
            <a:r>
              <a:rPr lang="cs-CZ" dirty="0"/>
              <a:t>„Hledám sebe sama.“ B 101</a:t>
            </a:r>
          </a:p>
          <a:p>
            <a:r>
              <a:rPr lang="cs-CZ" dirty="0"/>
              <a:t>„Život je dítě, které si hraje, hraje s kostkami: království náleží dítěti.“ B 52</a:t>
            </a:r>
          </a:p>
          <a:p>
            <a:r>
              <a:rPr lang="cs-CZ" dirty="0"/>
              <a:t>„Nemoc činí zdraví příjemným a dobrým“ B 111</a:t>
            </a:r>
          </a:p>
          <a:p>
            <a:r>
              <a:rPr lang="cs-CZ" dirty="0"/>
              <a:t>„Ti, kdo neumějí naslouchat, neumějí ani mluvit.“ B 104</a:t>
            </a:r>
          </a:p>
          <a:p>
            <a:r>
              <a:rPr lang="cs-CZ" dirty="0"/>
              <a:t>„Naše žití je smrt jiných a žití jiných je naše smrt.“ B 77</a:t>
            </a:r>
          </a:p>
          <a:p>
            <a:r>
              <a:rPr lang="pt-BR" dirty="0"/>
              <a:t>vše se mění a neustále zaniká</a:t>
            </a:r>
            <a:r>
              <a:rPr lang="cs-CZ" dirty="0"/>
              <a:t> (fysis)</a:t>
            </a:r>
          </a:p>
          <a:p>
            <a:r>
              <a:rPr lang="cs-CZ" dirty="0"/>
              <a:t>Miriam Prokešová (Myšlenky velkých filosofů v zrcadle jejich </a:t>
            </a:r>
            <a:r>
              <a:rPr lang="cs-CZ" dirty="0" err="1"/>
              <a:t>dětství,s</a:t>
            </a:r>
            <a:r>
              <a:rPr lang="cs-CZ" dirty="0"/>
              <a:t>. 110): „</a:t>
            </a:r>
            <a:r>
              <a:rPr lang="cs-CZ" dirty="0" err="1"/>
              <a:t>Herakleitos</a:t>
            </a:r>
            <a:r>
              <a:rPr lang="cs-CZ" dirty="0"/>
              <a:t> a Aristoteles, aneb Podivínství a Zabydlenost jsoucna“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B6B63C58-1A93-46C2-A9AC-6F386DD5830B}"/>
              </a:ext>
            </a:extLst>
          </p:cNvPr>
          <p:cNvSpPr txBox="1"/>
          <p:nvPr/>
        </p:nvSpPr>
        <p:spPr>
          <a:xfrm>
            <a:off x="8304145" y="2160871"/>
            <a:ext cx="14052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500496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C792F37-27F2-4DAD-B9B7-9F922B52A3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384857" cy="1325563"/>
          </a:xfrm>
        </p:spPr>
        <p:txBody>
          <a:bodyPr/>
          <a:lstStyle/>
          <a:p>
            <a:r>
              <a:rPr lang="cs-CZ" dirty="0" err="1">
                <a:latin typeface="Google Sans"/>
              </a:rPr>
              <a:t>Herakleitos</a:t>
            </a:r>
            <a:r>
              <a:rPr lang="cs-CZ" dirty="0">
                <a:latin typeface="Google Sans"/>
              </a:rPr>
              <a:t> z </a:t>
            </a:r>
            <a:r>
              <a:rPr lang="cs-CZ" dirty="0" err="1">
                <a:latin typeface="Google Sans"/>
              </a:rPr>
              <a:t>Efesu</a:t>
            </a:r>
            <a:r>
              <a:rPr lang="cs-CZ" dirty="0">
                <a:latin typeface="Google Sans"/>
              </a:rPr>
              <a:t>: Filosofie věčné změny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977F987-5B9F-43AB-8FB0-689D4E3738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48486" cy="4351338"/>
          </a:xfrm>
        </p:spPr>
        <p:txBody>
          <a:bodyPr>
            <a:normAutofit fontScale="92500" lnSpcReduction="20000"/>
          </a:bodyPr>
          <a:lstStyle/>
          <a:p>
            <a:r>
              <a:rPr lang="cs-CZ" dirty="0"/>
              <a:t>běžné mínění x vhled – logos</a:t>
            </a:r>
          </a:p>
          <a:p>
            <a:r>
              <a:rPr lang="cs-CZ" dirty="0"/>
              <a:t>„Ani ten, kdo prochází všechny cesty, nemůže svým krokem najít hranice duše: tak hluboké má určení.“ B 45</a:t>
            </a:r>
          </a:p>
          <a:p>
            <a:r>
              <a:rPr lang="cs-CZ" dirty="0"/>
              <a:t>„k duši patří logos/duši je vlastní logos, který roste sám sebou.“ B 115 = filosof, který možná poprvé hleděl na nitro člověka.</a:t>
            </a:r>
          </a:p>
          <a:p>
            <a:r>
              <a:rPr lang="cs-CZ" dirty="0"/>
              <a:t>„... z neshodného je nejkrásnější harmonie“:</a:t>
            </a:r>
          </a:p>
          <a:p>
            <a:r>
              <a:rPr lang="cs-CZ" dirty="0"/>
              <a:t>Harmonie = </a:t>
            </a:r>
            <a:r>
              <a:rPr lang="cs-CZ" dirty="0" err="1"/>
              <a:t>Aréus</a:t>
            </a:r>
            <a:r>
              <a:rPr lang="cs-CZ" dirty="0"/>
              <a:t> (válka, boj) + Afrodita (krása, láska)</a:t>
            </a:r>
          </a:p>
          <a:p>
            <a:r>
              <a:rPr lang="cs-CZ" sz="2800" dirty="0"/>
              <a:t>„Neviditelná harmonie je silnější než viditelná.“ Zákon přechodu protikladů, vystřídání jejich moci: „Ze všeho se stává jedno a z jednoho všechno.“</a:t>
            </a:r>
            <a:endParaRPr lang="cs-CZ" dirty="0"/>
          </a:p>
          <a:p>
            <a:r>
              <a:rPr lang="cs-CZ" dirty="0"/>
              <a:t>„... boj je všem společný, právo je sporem.“</a:t>
            </a:r>
          </a:p>
          <a:p>
            <a:r>
              <a:rPr lang="cs-CZ" dirty="0"/>
              <a:t>„vše se děje podle sporu a nutnosti.“</a:t>
            </a:r>
          </a:p>
          <a:p>
            <a:endParaRPr lang="cs-CZ" dirty="0"/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B6B63C58-1A93-46C2-A9AC-6F386DD5830B}"/>
              </a:ext>
            </a:extLst>
          </p:cNvPr>
          <p:cNvSpPr txBox="1"/>
          <p:nvPr/>
        </p:nvSpPr>
        <p:spPr>
          <a:xfrm>
            <a:off x="8342646" y="2180121"/>
            <a:ext cx="14052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4136344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EE5B355-648F-4FBD-8692-7D417E5AC8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634" y="365125"/>
            <a:ext cx="11434812" cy="1325563"/>
          </a:xfrm>
        </p:spPr>
        <p:txBody>
          <a:bodyPr>
            <a:normAutofit/>
          </a:bodyPr>
          <a:lstStyle/>
          <a:p>
            <a:r>
              <a:rPr lang="cs-CZ" dirty="0" err="1"/>
              <a:t>Parmenidés</a:t>
            </a:r>
            <a:r>
              <a:rPr lang="cs-CZ" dirty="0"/>
              <a:t> z Eleje (510–450 př. Kr.): nehybné Bytí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E22427A-7C85-4AEB-9AC0-7241B14814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pl-PL" dirty="0"/>
              <a:t>Elea řecká kolonie, dnes u Salerna na jihu Itálie</a:t>
            </a:r>
          </a:p>
          <a:p>
            <a:r>
              <a:rPr lang="cs-CZ" dirty="0" err="1"/>
              <a:t>Parmenidés</a:t>
            </a:r>
            <a:r>
              <a:rPr lang="cs-CZ" dirty="0"/>
              <a:t> ve své básni (o přírodě, nedochovaná) popisoval dva pohledy na skutečnost: </a:t>
            </a:r>
          </a:p>
          <a:p>
            <a:r>
              <a:rPr lang="cs-CZ" dirty="0"/>
              <a:t>„</a:t>
            </a:r>
            <a:r>
              <a:rPr lang="cs-CZ" dirty="0" err="1"/>
              <a:t>Aletheia</a:t>
            </a:r>
            <a:r>
              <a:rPr lang="cs-CZ" dirty="0"/>
              <a:t>“ neboli pravda: veškerá skutečnost je jedna, změna je nemožná a existence je nadčasová a jednotná.</a:t>
            </a:r>
          </a:p>
          <a:p>
            <a:r>
              <a:rPr lang="cs-CZ" dirty="0"/>
              <a:t>„</a:t>
            </a:r>
            <a:r>
              <a:rPr lang="cs-CZ" dirty="0" err="1"/>
              <a:t>Doxa</a:t>
            </a:r>
            <a:r>
              <a:rPr lang="cs-CZ" dirty="0"/>
              <a:t>“ neboli mínění, názor, zdání, smyslové schopnosti vytvářejí představy (často mylné, falešné).</a:t>
            </a:r>
          </a:p>
          <a:p>
            <a:r>
              <a:rPr lang="cs-CZ" dirty="0"/>
              <a:t>považován za zakladatele ontologie: Elejská škola</a:t>
            </a:r>
          </a:p>
          <a:p>
            <a:r>
              <a:rPr lang="cs-CZ" dirty="0"/>
              <a:t>reakce na </a:t>
            </a:r>
            <a:r>
              <a:rPr lang="cs-CZ" dirty="0" err="1"/>
              <a:t>Herakleita</a:t>
            </a:r>
            <a:r>
              <a:rPr lang="cs-CZ" dirty="0"/>
              <a:t>: radikální tvrzení, že pravá skutečnost se nemění. Smysly nás klamou, pravdu odhaluje pouze čistý rozum.</a:t>
            </a:r>
          </a:p>
          <a:p>
            <a:r>
              <a:rPr lang="cs-CZ" dirty="0"/>
              <a:t>Bytí jest, nebytí není: </a:t>
            </a:r>
            <a:r>
              <a:rPr lang="cs-CZ" dirty="0" err="1"/>
              <a:t>Parmenidés</a:t>
            </a:r>
            <a:r>
              <a:rPr lang="cs-CZ" dirty="0"/>
              <a:t> tvrdí, že vznik a zánik jsou pouhé lidské iluze. Skutečné Bytí je věčné, nehybné, nedělitelné a stálé.</a:t>
            </a:r>
          </a:p>
          <a:p>
            <a:r>
              <a:rPr lang="cs-CZ" dirty="0"/>
              <a:t>Kritika smyslů: Změna, kterou vidíme kolem sebe, je jen zdání (</a:t>
            </a:r>
            <a:r>
              <a:rPr lang="cs-CZ" dirty="0" err="1"/>
              <a:t>doxa</a:t>
            </a:r>
            <a:r>
              <a:rPr lang="cs-CZ" dirty="0"/>
              <a:t>). Skutečnost lze pochopit výhradně racionální logikou.</a:t>
            </a:r>
          </a:p>
        </p:txBody>
      </p:sp>
    </p:spTree>
    <p:extLst>
      <p:ext uri="{BB962C8B-B14F-4D97-AF65-F5344CB8AC3E}">
        <p14:creationId xmlns:p14="http://schemas.microsoft.com/office/powerpoint/2010/main" val="4268958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4E2C188-62DA-470F-84AE-040A654563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Demokritos z Abdér (460–370 př. Kr.)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7974AA0-29E1-42B7-B1DD-8355DD1DFC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228798" cy="4351338"/>
          </a:xfrm>
        </p:spPr>
        <p:txBody>
          <a:bodyPr/>
          <a:lstStyle/>
          <a:p>
            <a:r>
              <a:rPr lang="cs-CZ" dirty="0"/>
              <a:t>Svět se skládá z atomů a prázdna.</a:t>
            </a:r>
          </a:p>
          <a:p>
            <a:r>
              <a:rPr lang="cs-CZ" dirty="0"/>
              <a:t>Atomy jsou věčné a neměnné (jako </a:t>
            </a:r>
            <a:r>
              <a:rPr lang="cs-CZ" dirty="0" err="1"/>
              <a:t>Parmenidovo</a:t>
            </a:r>
            <a:r>
              <a:rPr lang="cs-CZ" dirty="0"/>
              <a:t> bytí),</a:t>
            </a:r>
          </a:p>
          <a:p>
            <a:r>
              <a:rPr lang="cs-CZ" dirty="0"/>
              <a:t>ale jejich neustálým přeskupováním v prázdném prostoru vzniká proměnlivý svět (</a:t>
            </a:r>
            <a:r>
              <a:rPr lang="cs-CZ" dirty="0" err="1"/>
              <a:t>Herakleitův</a:t>
            </a:r>
            <a:r>
              <a:rPr lang="cs-CZ" dirty="0"/>
              <a:t> pohyb).</a:t>
            </a:r>
          </a:p>
          <a:p>
            <a:r>
              <a:rPr lang="cs-CZ" dirty="0"/>
              <a:t>zobrazován jako „smějící se filosof“, protože lidské hemžení a starosti považoval za malicherné v porovnání s věčným tancem atomů.</a:t>
            </a: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FBA4AEAC-89D8-448C-BA9E-3967F8BC51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0627" y="3037829"/>
            <a:ext cx="2961373" cy="3820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11270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B7F22B2-B4BA-4001-A033-A48229AEBF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Rádlova kritika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5E2B47E-300A-4A34-BF76-BF8E51150A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cs-CZ" dirty="0"/>
              <a:t>Když Miléťané redukovali svět na vodu nebo vzduch a Demokritos na pouhý „tanec atomů“ v prázdnu, zbavili podle Rádla vesmír smyslu a účelu.</a:t>
            </a:r>
          </a:p>
          <a:p>
            <a:r>
              <a:rPr lang="cs-CZ" dirty="0"/>
              <a:t>Čistý materialismus vede dle Rádla člověka k pasivitě. Pokud je vše jen mechanický pohyb hmoty, mizí lidská svoboda a morální odpovědnost. Rádl: Svět nelze pochopit bez duchovního rozměru a vyššího cíle (teleologie).</a:t>
            </a:r>
          </a:p>
          <a:p>
            <a:r>
              <a:rPr lang="cs-CZ" dirty="0"/>
              <a:t>Kritika odtrženosti od reality (Elejská škola). </a:t>
            </a:r>
            <a:r>
              <a:rPr lang="cs-CZ" dirty="0" err="1"/>
              <a:t>Eleaté</a:t>
            </a:r>
            <a:r>
              <a:rPr lang="cs-CZ" dirty="0"/>
              <a:t> vytvořili sice logicky dokonalý, ale zcela abstraktní systém.</a:t>
            </a:r>
          </a:p>
          <a:p>
            <a:r>
              <a:rPr lang="cs-CZ" dirty="0" err="1"/>
              <a:t>Parmenidovo</a:t>
            </a:r>
            <a:r>
              <a:rPr lang="cs-CZ" dirty="0"/>
              <a:t> učení o tom, že pravé Bytí je nehybné a smyslový svět plný změn je pouhá iluze, naráželo na Rádlovo bytostné přesvědčení o hodnotě lidského jednání.</a:t>
            </a:r>
          </a:p>
          <a:p>
            <a:r>
              <a:rPr lang="cs-CZ" dirty="0"/>
              <a:t>Dle Rádla znamená utíkání do světa čistých, nehybných idejí a prohlašování žité skutečnosti za klam rezignování na nápravu světa. Skutečná filosofie musí být živá, aktivní a prožívaná tady a teď.</a:t>
            </a:r>
          </a:p>
          <a:p>
            <a:r>
              <a:rPr lang="cs-CZ" dirty="0"/>
              <a:t>Rádl ranné řecké filosofy vnímá jako myslitele, kteří sice objevili kritický rozum (logos), ale zabloudili buď v chladné mechanické přírodě, nebo v nebezpečném morálním relativismu. </a:t>
            </a:r>
          </a:p>
          <a:p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8429978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B7F22B2-B4BA-4001-A033-A48229AEBF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Kritika Rádlových </a:t>
            </a:r>
            <a:r>
              <a:rPr lang="cs-CZ" i="1" dirty="0"/>
              <a:t>Dějin filosofie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5E2B47E-300A-4A34-BF76-BF8E51150A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cs-CZ" dirty="0"/>
              <a:t>Patočka a okruh kolem něj oceňovali, že Rádl s dávno zemřelými filosofy zápasí jako s živými partnery. Fascinovalo je Rádlovo přesvědčení, že minulost má smysl zkoumat jen tehdy, pokud nám pomáhá řešit krizi přítomnosti a ukazovat cestu do budoucnosti.</a:t>
            </a:r>
          </a:p>
          <a:p>
            <a:r>
              <a:rPr lang="cs-CZ" dirty="0"/>
              <a:t>Inspirace pro „život v pravdě“: Rádlův důraz na nepředmětnou výzvu pravdy, která na člověka mravně apeluje, se stal jedním z hlavních kořenů Patočkova vlastního filosofického projektu (především konceptu negativního platonismu a pozdějšího chartistického pojetí života v pravdě). Patočka sice s mnoha Rádlovými konkrétními historickými soudy nesouhlasil, ale jeho metodu „dějin jako zápasu“ považoval za hluboce inspirativní.</a:t>
            </a:r>
          </a:p>
          <a:p>
            <a:r>
              <a:rPr lang="cs-CZ" dirty="0"/>
              <a:t>Ohlas u kulturní veřejnosti: Pro širší veřejnost a spisovatele (včetně okruhu Karla Čapka) byla kniha nesmírně čtivá. Oceňovali, že Rádl psal záměrně tak, „aby tomu rozuměla i jeho maminka“. Kniha byla vnímána jako literární událost, plná břitkého sarkasmu, která nenechala nikoho chladným, i když čtenáře často provokovala. </a:t>
            </a:r>
          </a:p>
        </p:txBody>
      </p:sp>
    </p:spTree>
    <p:extLst>
      <p:ext uri="{BB962C8B-B14F-4D97-AF65-F5344CB8AC3E}">
        <p14:creationId xmlns:p14="http://schemas.microsoft.com/office/powerpoint/2010/main" val="11659574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B7F22B2-B4BA-4001-A033-A48229AEBF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Kritika Rádlových </a:t>
            </a:r>
            <a:r>
              <a:rPr lang="cs-CZ" i="1" dirty="0"/>
              <a:t>Dějin filosofie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5E2B47E-300A-4A34-BF76-BF8E51150A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Rádlovy </a:t>
            </a:r>
            <a:r>
              <a:rPr lang="cs-CZ" i="1" dirty="0"/>
              <a:t>Dějiny filosofie </a:t>
            </a:r>
            <a:r>
              <a:rPr lang="cs-CZ" dirty="0"/>
              <a:t>byly mnohými akademiky (např. Františkem Krejčím nebo Josefem Tvrdým – pozitivisté) považovány za vědecky nespolehlivé  </a:t>
            </a:r>
          </a:p>
        </p:txBody>
      </p:sp>
    </p:spTree>
    <p:extLst>
      <p:ext uri="{BB962C8B-B14F-4D97-AF65-F5344CB8AC3E}">
        <p14:creationId xmlns:p14="http://schemas.microsoft.com/office/powerpoint/2010/main" val="40125251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B4C45D6-9E79-4EB9-8802-128FA9E11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8961" y="1635660"/>
            <a:ext cx="4754078" cy="1325563"/>
          </a:xfrm>
        </p:spPr>
        <p:txBody>
          <a:bodyPr/>
          <a:lstStyle/>
          <a:p>
            <a:r>
              <a:rPr lang="cs-CZ" dirty="0"/>
              <a:t>Klíčové: Porozumění</a:t>
            </a:r>
          </a:p>
        </p:txBody>
      </p:sp>
    </p:spTree>
    <p:extLst>
      <p:ext uri="{BB962C8B-B14F-4D97-AF65-F5344CB8AC3E}">
        <p14:creationId xmlns:p14="http://schemas.microsoft.com/office/powerpoint/2010/main" val="3749757391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551</TotalTime>
  <Words>1420</Words>
  <Application>Microsoft Office PowerPoint</Application>
  <PresentationFormat>Širokoúhlá obrazovka</PresentationFormat>
  <Paragraphs>90</Paragraphs>
  <Slides>17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17</vt:i4>
      </vt:variant>
    </vt:vector>
  </HeadingPairs>
  <TitlesOfParts>
    <vt:vector size="23" baseType="lpstr">
      <vt:lpstr>Arial</vt:lpstr>
      <vt:lpstr>Calibri</vt:lpstr>
      <vt:lpstr>Calibri Light</vt:lpstr>
      <vt:lpstr>Google Sans</vt:lpstr>
      <vt:lpstr>Wingdings</vt:lpstr>
      <vt:lpstr>Motiv Office</vt:lpstr>
      <vt:lpstr>Evropská filosofie  Antický svět a jeho první filosofické otázky</vt:lpstr>
      <vt:lpstr>Emanuel Rádl: Dějiny filosofie</vt:lpstr>
      <vt:lpstr>Emanuel Rádl: Dějiny filosofie</vt:lpstr>
      <vt:lpstr>Prezentace aplikace PowerPoint</vt:lpstr>
      <vt:lpstr>Prezentace aplikace PowerPoint</vt:lpstr>
      <vt:lpstr>Prezentace aplikace PowerPoint</vt:lpstr>
      <vt:lpstr>Hledání pralátky či počátku všeho Milétská škola</vt:lpstr>
      <vt:lpstr>Pythagoras (572–494 př. Kr.) ze Samu</vt:lpstr>
      <vt:lpstr>Herakleitos z Efesu (540–480 př. Kr.): Filosofie věčné změny</vt:lpstr>
      <vt:lpstr>Herakleitos z Efesu: Filosofie věčné změny</vt:lpstr>
      <vt:lpstr>Herakleitos z Efesu: Filosofie věčné změny</vt:lpstr>
      <vt:lpstr>Parmenidés z Eleje (510–450 př. Kr.): nehybné Bytí</vt:lpstr>
      <vt:lpstr>Demokritos z Abdér (460–370 př. Kr.)</vt:lpstr>
      <vt:lpstr>Rádlova kritika</vt:lpstr>
      <vt:lpstr>Kritika Rádlových Dějin filosofie</vt:lpstr>
      <vt:lpstr>Kritika Rádlových Dějin filosofie</vt:lpstr>
      <vt:lpstr>Klíčové: Porozumění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Evropská filosofie  Úvod do filosofického tázání</dc:title>
  <dc:creator>doc. PhDr. Zuzana Svobodová, Ph.D.</dc:creator>
  <cp:lastModifiedBy>doc. PhDr. Zuzana Svobodová, Ph.D.</cp:lastModifiedBy>
  <cp:revision>33</cp:revision>
  <dcterms:created xsi:type="dcterms:W3CDTF">2026-09-29T18:03:16Z</dcterms:created>
  <dcterms:modified xsi:type="dcterms:W3CDTF">2026-10-06T19:34:31Z</dcterms:modified>
</cp:coreProperties>
</file>