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57" r:id="rId5"/>
    <p:sldId id="259" r:id="rId6"/>
    <p:sldId id="260" r:id="rId7"/>
    <p:sldId id="262" r:id="rId8"/>
    <p:sldId id="263" r:id="rId9"/>
    <p:sldId id="264" r:id="rId10"/>
    <p:sldId id="266" r:id="rId11"/>
    <p:sldId id="265" r:id="rId12"/>
    <p:sldId id="268" r:id="rId13"/>
    <p:sldId id="269" r:id="rId14"/>
    <p:sldId id="267" r:id="rId15"/>
    <p:sldId id="270" r:id="rId16"/>
    <p:sldId id="271" r:id="rId1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1" autoAdjust="0"/>
    <p:restoredTop sz="94660"/>
  </p:normalViewPr>
  <p:slideViewPr>
    <p:cSldViewPr snapToGrid="0">
      <p:cViewPr varScale="1">
        <p:scale>
          <a:sx n="64" d="100"/>
          <a:sy n="64" d="100"/>
        </p:scale>
        <p:origin x="7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D68974-1F27-49B0-810E-209A2D2C94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1CCFB70-47D5-4DB9-BAED-A18EDE497F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90F38F0-5A7F-4285-B58B-FA21477A7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3D75-8251-4199-974D-FC2EF7A84F4D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9329FB8-6E99-4E72-AB19-10A6762A8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027FE4B-7EA0-4CA1-9D30-A7846CC4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A1A7F-852B-4438-9819-61A641458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3838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952ACC3-B536-40DA-98A9-CDB7DEB4E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386DED9-8108-4C01-9D39-2F377CA3F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0BA2BE4-D10B-4BC0-87D9-77609309D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3D75-8251-4199-974D-FC2EF7A84F4D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8E9EEE7-E6A6-402A-8D88-FB58D46C7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5B00F2D-D276-4B97-9C16-14E8DD210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A1A7F-852B-4438-9819-61A641458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8593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6B978C-8E14-4C20-B50A-26D87F985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FBBA79A-A9BF-4918-9FF2-C0EA104B4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4F2F110-B90A-4672-8100-101FD04FD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3D75-8251-4199-974D-FC2EF7A84F4D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BADEDC0-3AD4-4B37-B3F7-ABF0EC005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CBE0623-1BE7-4386-8510-459738F93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A1A7F-852B-4438-9819-61A641458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2841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128934-90EE-4C5D-B0BD-F9FFD92FB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58D150E-6192-48A5-93DD-6EF970D847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A25687A-D861-4DAE-86F6-967D2C45A2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F969139-0F39-43CF-A6BB-E35AB9059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3D75-8251-4199-974D-FC2EF7A84F4D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B1D6B60-7BD8-4DF6-ABEE-DCD2E166C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E6A58C6-426A-41F0-9737-B92485617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A1A7F-852B-4438-9819-61A641458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5771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88CC3B-2F90-48A3-A75F-65345D808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37384E6-3467-4636-8371-620154891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EE9DF62-655E-4B7F-9E4E-46BA97D628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57A13667-851A-47A0-B083-3387DC00E9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2CBFE3C9-DB29-4888-8219-873B229F62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BFC10C72-432D-420C-8AF5-0276F99B2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3D75-8251-4199-974D-FC2EF7A84F4D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90D096A4-4072-4A56-B56A-7B443EA03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EB74A3F-50A3-44F3-9DFA-7DAF487D2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A1A7F-852B-4438-9819-61A641458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377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F3141E-473E-427A-9091-B02B8353E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786F781-44DE-469E-82B6-782E52367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3D75-8251-4199-974D-FC2EF7A84F4D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D9A24E7-0C94-4D78-97CC-03CF7E05B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14E82E3-ACBB-4A90-AB73-241FBF480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A1A7F-852B-4438-9819-61A641458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7016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D379B8FB-8CAA-492A-BC4A-5FFFBB275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3D75-8251-4199-974D-FC2EF7A84F4D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99426FA5-3E00-4FC7-B565-2A9EC42C2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843FAA7-F5AB-462D-A468-ACD5FBCBB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A1A7F-852B-4438-9819-61A641458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6170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003A35-19D7-4892-9D71-DF4D9DC2B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DD73E0F-947A-458F-B9B1-FC1E3D1EB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7873E95-679B-4DC9-8E9C-CD68C2019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1718727-9C96-416F-85C7-77B7FFF66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3D75-8251-4199-974D-FC2EF7A84F4D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4DE9B4D-0336-436C-849A-1E71284A4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5916D15-5205-489D-BC33-5C58CE076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A1A7F-852B-4438-9819-61A641458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817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73B598-ED8F-4E71-BF4C-53E72F607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A586073F-E096-4AAB-ACD7-5DBC5C4F4C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75D3E67-FBD6-4E6F-A369-D5327990C2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D069335-B119-4F21-9135-7CC25EB04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3D75-8251-4199-974D-FC2EF7A84F4D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1F0E202-54A0-4211-82E9-2D411C5DF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EAAA760-ED56-4B11-BED8-3A5C830C0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A1A7F-852B-4438-9819-61A641458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7354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381EA17-5752-45EC-9E60-44AD9FE7B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45CD6C3F-6545-4628-AA38-620B606D3B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9DC9AE5-2AB3-4903-BAB9-0332E7235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3D75-8251-4199-974D-FC2EF7A84F4D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51BE5E9-9FE3-4C16-BFE5-13F6354AE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CC15FE9-C260-4C4A-9302-6F2234FBD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A1A7F-852B-4438-9819-61A641458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5496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533A80E1-C934-4199-B871-5AD596BB10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939CEFF-3900-460E-95F8-E343BF13BF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0D46B7D-99B2-4E62-8003-F65BCD8CA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73D75-8251-4199-974D-FC2EF7A84F4D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42416CF-F2FA-4E8C-B6FC-ED70BF2A4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4A5E378-3105-417B-85D3-2A00199C9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A1A7F-852B-4438-9819-61A641458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1821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7A4173A0-9E21-44F6-82E6-304A47DCE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58C8B1D-B062-46C6-B946-9242BB3707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19F078B-6B07-4D6C-A0AF-FACB8B1CFC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D73D75-8251-4199-974D-FC2EF7A84F4D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050FE5E-6AE9-4579-B001-E2F29F72BB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BBD778E-4955-41A9-85CD-F998CA153B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A1A7F-852B-4438-9819-61A641458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4834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7475EE-5D78-4BE0-A29F-89358B2A12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02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cs-CZ" dirty="0"/>
              <a:t>Evropská filosofie</a:t>
            </a:r>
            <a:br>
              <a:rPr lang="cs-CZ" dirty="0"/>
            </a:br>
            <a:br>
              <a:rPr lang="cs-CZ" dirty="0"/>
            </a:br>
            <a:r>
              <a:rPr lang="cs-CZ" dirty="0"/>
              <a:t>Úvod do filosofického tázání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91F9124-48A4-4016-BFE9-6B232D8B9A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cs-CZ" dirty="0"/>
          </a:p>
          <a:p>
            <a:pPr algn="r"/>
            <a:endParaRPr lang="cs-CZ" dirty="0"/>
          </a:p>
          <a:p>
            <a:pPr algn="r"/>
            <a:r>
              <a:rPr lang="cs-CZ" dirty="0"/>
              <a:t>Zuzana Svobodová</a:t>
            </a:r>
          </a:p>
        </p:txBody>
      </p:sp>
    </p:spTree>
    <p:extLst>
      <p:ext uri="{BB962C8B-B14F-4D97-AF65-F5344CB8AC3E}">
        <p14:creationId xmlns:p14="http://schemas.microsoft.com/office/powerpoint/2010/main" val="2430598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10816D3C-40E8-43A0-B544-E3FE195E7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3567" y="0"/>
            <a:ext cx="45248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954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A332F3-D24A-49C6-B733-8D21EB58E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3808" y="1378917"/>
            <a:ext cx="6904383" cy="1325563"/>
          </a:xfrm>
        </p:spPr>
        <p:txBody>
          <a:bodyPr/>
          <a:lstStyle/>
          <a:p>
            <a:r>
              <a:rPr lang="cs-CZ" dirty="0"/>
              <a:t>Proč si připomínáme Sokrata?</a:t>
            </a:r>
          </a:p>
        </p:txBody>
      </p:sp>
    </p:spTree>
    <p:extLst>
      <p:ext uri="{BB962C8B-B14F-4D97-AF65-F5344CB8AC3E}">
        <p14:creationId xmlns:p14="http://schemas.microsoft.com/office/powerpoint/2010/main" val="3342005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A57232CB-F325-4903-92EE-6147E94FF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618" y="0"/>
            <a:ext cx="91467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92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A57232CB-F325-4903-92EE-6147E94FF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6764" cy="6858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3B1DBDB-3C9C-4B11-A454-F98D5955AB14}"/>
              </a:ext>
            </a:extLst>
          </p:cNvPr>
          <p:cNvSpPr txBox="1"/>
          <p:nvPr/>
        </p:nvSpPr>
        <p:spPr>
          <a:xfrm>
            <a:off x="9587948" y="228600"/>
            <a:ext cx="26040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Jacob </a:t>
            </a:r>
            <a:r>
              <a:rPr lang="cs-CZ" dirty="0" err="1"/>
              <a:t>Jordaens</a:t>
            </a:r>
            <a:r>
              <a:rPr lang="cs-CZ" dirty="0"/>
              <a:t> (1593–1678): Diogenes hledá čestného člověka (Drážďany, </a:t>
            </a:r>
            <a:r>
              <a:rPr lang="cs-CZ" dirty="0" err="1"/>
              <a:t>Gemäldegalerie</a:t>
            </a:r>
            <a:r>
              <a:rPr lang="cs-CZ" dirty="0"/>
              <a:t> Alte </a:t>
            </a:r>
            <a:r>
              <a:rPr lang="cs-CZ" dirty="0" err="1"/>
              <a:t>Meister</a:t>
            </a:r>
            <a:r>
              <a:rPr lang="cs-CZ" dirty="0"/>
              <a:t>)</a:t>
            </a:r>
          </a:p>
          <a:p>
            <a:endParaRPr lang="cs-CZ" dirty="0"/>
          </a:p>
          <a:p>
            <a:r>
              <a:rPr lang="cs-CZ" dirty="0"/>
              <a:t>Diogenes: „Vzdělání přináší mladým lidem umírněnost, starým útěchu, chudým bohatství a bohatým ozdobu.“</a:t>
            </a:r>
          </a:p>
        </p:txBody>
      </p:sp>
    </p:spTree>
    <p:extLst>
      <p:ext uri="{BB962C8B-B14F-4D97-AF65-F5344CB8AC3E}">
        <p14:creationId xmlns:p14="http://schemas.microsoft.com/office/powerpoint/2010/main" val="4252681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F9C8F78E-0A04-4BC3-B373-F7EA51C59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5AA39233-9C9C-4864-A570-DBBBB8A14A38}"/>
              </a:ext>
            </a:extLst>
          </p:cNvPr>
          <p:cNvSpPr txBox="1"/>
          <p:nvPr/>
        </p:nvSpPr>
        <p:spPr>
          <a:xfrm>
            <a:off x="8885582" y="3985591"/>
            <a:ext cx="308113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/>
              <a:t>„I bronz podléhá zubu času, ale žádná léta nezničí tvou slávu, Diogene, neboť ty jsi smrtelníkům ukázal zásadu soběstačnosti a nejlehčí cestu životem.“</a:t>
            </a:r>
          </a:p>
          <a:p>
            <a:r>
              <a:rPr lang="en-US" sz="2000" dirty="0" err="1"/>
              <a:t>Antiphilus</a:t>
            </a:r>
            <a:r>
              <a:rPr lang="en-US" sz="2000" dirty="0"/>
              <a:t> </a:t>
            </a:r>
            <a:r>
              <a:rPr lang="cs-CZ" sz="2000" dirty="0"/>
              <a:t>z</a:t>
            </a:r>
            <a:r>
              <a:rPr lang="en-US" sz="2000" dirty="0"/>
              <a:t> </a:t>
            </a:r>
            <a:r>
              <a:rPr lang="en-US" sz="2000" dirty="0" err="1"/>
              <a:t>Byzan</a:t>
            </a:r>
            <a:r>
              <a:rPr lang="cs-CZ" sz="2000" dirty="0" err="1"/>
              <a:t>ce</a:t>
            </a:r>
            <a:r>
              <a:rPr lang="en-US" sz="2000" dirty="0"/>
              <a:t>, Greek Anthology, 16. 334.</a:t>
            </a:r>
            <a:endParaRPr lang="cs-CZ" sz="2000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8323B773-C8B5-445E-A42B-EE7A69697A36}"/>
              </a:ext>
            </a:extLst>
          </p:cNvPr>
          <p:cNvSpPr txBox="1"/>
          <p:nvPr/>
        </p:nvSpPr>
        <p:spPr>
          <a:xfrm>
            <a:off x="168965" y="5158409"/>
            <a:ext cx="3250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Diogenes, „ztřeštěný </a:t>
            </a:r>
            <a:r>
              <a:rPr lang="cs-CZ" dirty="0" err="1"/>
              <a:t>Sókrates</a:t>
            </a:r>
            <a:r>
              <a:rPr lang="cs-CZ" dirty="0"/>
              <a:t>“  </a:t>
            </a:r>
          </a:p>
        </p:txBody>
      </p:sp>
    </p:spTree>
    <p:extLst>
      <p:ext uri="{BB962C8B-B14F-4D97-AF65-F5344CB8AC3E}">
        <p14:creationId xmlns:p14="http://schemas.microsoft.com/office/powerpoint/2010/main" val="411317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6B1918-EFC1-4397-8CF1-63722F1FE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417" y="1895751"/>
            <a:ext cx="2531165" cy="1325563"/>
          </a:xfrm>
        </p:spPr>
        <p:txBody>
          <a:bodyPr/>
          <a:lstStyle/>
          <a:p>
            <a:r>
              <a:rPr lang="cs-CZ" dirty="0"/>
              <a:t>Filosofie?</a:t>
            </a:r>
          </a:p>
        </p:txBody>
      </p:sp>
    </p:spTree>
    <p:extLst>
      <p:ext uri="{BB962C8B-B14F-4D97-AF65-F5344CB8AC3E}">
        <p14:creationId xmlns:p14="http://schemas.microsoft.com/office/powerpoint/2010/main" val="1305271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10B19D-E681-40CB-B68A-78FB31706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Filosofie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31DD632-1185-4947-9892-F4F6BA7088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„</a:t>
            </a:r>
            <a:r>
              <a:rPr lang="cs-CZ" b="1" dirty="0"/>
              <a:t>Názvu „filosofie“ první užil a sebe filosofem, přítelem moudrosti, nazval Pythagoras </a:t>
            </a:r>
            <a:r>
              <a:rPr lang="cs-CZ" dirty="0"/>
              <a:t>v rozhovoru s </a:t>
            </a:r>
            <a:r>
              <a:rPr lang="cs-CZ" dirty="0" err="1"/>
              <a:t>Leontem</a:t>
            </a:r>
            <a:r>
              <a:rPr lang="cs-CZ" dirty="0"/>
              <a:t>, samovládcem v </a:t>
            </a:r>
            <a:r>
              <a:rPr lang="cs-CZ" dirty="0" err="1"/>
              <a:t>Sikyóně</a:t>
            </a:r>
            <a:r>
              <a:rPr lang="cs-CZ" dirty="0"/>
              <a:t> nebo </a:t>
            </a:r>
            <a:r>
              <a:rPr lang="cs-CZ" dirty="0" err="1"/>
              <a:t>Fliúntě</a:t>
            </a:r>
            <a:r>
              <a:rPr lang="cs-CZ" dirty="0"/>
              <a:t>, jak tvrdí </a:t>
            </a:r>
            <a:r>
              <a:rPr lang="cs-CZ" dirty="0" err="1"/>
              <a:t>Hérákleidés</a:t>
            </a:r>
            <a:r>
              <a:rPr lang="cs-CZ" dirty="0"/>
              <a:t> Pontský v spise O mrtvé leně; neboť </a:t>
            </a:r>
            <a:r>
              <a:rPr lang="cs-CZ" b="1" dirty="0"/>
              <a:t>nikdo z lidí prý není moudrý, nýbrž jen bůh</a:t>
            </a:r>
            <a:r>
              <a:rPr lang="cs-CZ" dirty="0"/>
              <a:t>. Dříve se totiž pro filosofii užívalo názvu „moudrost“, a moudrým se nazýval ten, kdo se jí zabýval z povolání, tedy člověk pokládaný za duševně obzvláště vyspělého, kdežto </a:t>
            </a:r>
            <a:r>
              <a:rPr lang="cs-CZ" b="1" dirty="0"/>
              <a:t>filosofem je nazýván ten, kdo má moudrost v lásce</a:t>
            </a:r>
            <a:r>
              <a:rPr lang="cs-CZ" dirty="0"/>
              <a:t>. Mudrci byli nazýváni též sofisty, a nejen oni, nýbrž i básníci, neboť tak je nazývá i </a:t>
            </a:r>
            <a:r>
              <a:rPr lang="cs-CZ" dirty="0" err="1"/>
              <a:t>Kratínos</a:t>
            </a:r>
            <a:r>
              <a:rPr lang="cs-CZ" dirty="0"/>
              <a:t> v </a:t>
            </a:r>
            <a:r>
              <a:rPr lang="cs-CZ" dirty="0" err="1"/>
              <a:t>Archiloších</a:t>
            </a:r>
            <a:r>
              <a:rPr lang="cs-CZ" dirty="0"/>
              <a:t>, kde chválí Homéra a </a:t>
            </a:r>
            <a:r>
              <a:rPr lang="cs-CZ" dirty="0" err="1"/>
              <a:t>Hésioda</a:t>
            </a:r>
            <a:r>
              <a:rPr lang="cs-CZ" dirty="0"/>
              <a:t>.“ (DL 1.12)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55613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5C108D-D91F-4A13-8F4E-F1C003735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Delfy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D7278F8-399B-473D-9DD5-04653766E0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/>
              <a:t>DL 1.28: „Dobře je znám příběh s třínožkou, kterou našli rybáři a lid mílétský poslal mudrcům jednomu po druhém. Vypravuje se totiž, že nějací iónští mladíci odkoupili od mílétských rybářů úlovek. Když vytáhli třínožku, vznikl o ni spor, až poslali Miléťané o ní dotaz </a:t>
            </a:r>
            <a:r>
              <a:rPr lang="cs-CZ" b="1" dirty="0"/>
              <a:t>do Delf</a:t>
            </a:r>
            <a:r>
              <a:rPr lang="cs-CZ" dirty="0"/>
              <a:t>; a bůh (tj. Apollón, bůh světla, harmonie, rozumu, řádu) jim vydal tuto odpověď:</a:t>
            </a:r>
          </a:p>
          <a:p>
            <a:pPr marL="0" indent="0">
              <a:buNone/>
            </a:pPr>
            <a:r>
              <a:rPr lang="cs-CZ" i="1" dirty="0"/>
              <a:t>O třínožce se tážeš, mílétský potomku, Foiba (tj. Apollóna)?</a:t>
            </a:r>
          </a:p>
          <a:p>
            <a:pPr marL="0" indent="0">
              <a:buNone/>
            </a:pPr>
            <a:r>
              <a:rPr lang="cs-CZ" i="1" dirty="0"/>
              <a:t>Ze všech </a:t>
            </a:r>
            <a:r>
              <a:rPr lang="cs-CZ" b="1" i="1" dirty="0"/>
              <a:t>kdo v moudrosti první je, tomu já třínožku dávám</a:t>
            </a:r>
            <a:r>
              <a:rPr lang="cs-CZ" i="1" dirty="0"/>
              <a:t>.</a:t>
            </a:r>
          </a:p>
          <a:p>
            <a:pPr marL="0" indent="0">
              <a:buNone/>
            </a:pPr>
            <a:r>
              <a:rPr lang="cs-CZ" dirty="0"/>
              <a:t>Dali ji tedy </a:t>
            </a:r>
            <a:r>
              <a:rPr lang="cs-CZ" b="1" dirty="0"/>
              <a:t>Thaletovi</a:t>
            </a:r>
            <a:r>
              <a:rPr lang="cs-CZ" dirty="0"/>
              <a:t>, ale ten jinému a ten opět jinému, až se dostala k </a:t>
            </a:r>
            <a:r>
              <a:rPr lang="cs-CZ" b="1" dirty="0"/>
              <a:t>Solónovi</a:t>
            </a:r>
            <a:r>
              <a:rPr lang="cs-CZ" dirty="0"/>
              <a:t>. Ten však pravil, že první v moudrosti je bůh, a poslal třínožku </a:t>
            </a:r>
            <a:r>
              <a:rPr lang="cs-CZ" b="1" dirty="0"/>
              <a:t>do Delf</a:t>
            </a:r>
            <a:r>
              <a:rPr lang="cs-CZ" dirty="0"/>
              <a:t>.“</a:t>
            </a:r>
          </a:p>
        </p:txBody>
      </p:sp>
    </p:spTree>
    <p:extLst>
      <p:ext uri="{BB962C8B-B14F-4D97-AF65-F5344CB8AC3E}">
        <p14:creationId xmlns:p14="http://schemas.microsoft.com/office/powerpoint/2010/main" val="2256386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A3BEF01F-DA1B-49A6-BDF7-D2637241CB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3281" y="226944"/>
            <a:ext cx="4248150" cy="2209800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A314F5F5-0730-47F4-8573-7AC19188C5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171" y="0"/>
            <a:ext cx="4621294" cy="685800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ADD31191-F81C-454E-ADFB-7D563D09F953}"/>
              </a:ext>
            </a:extLst>
          </p:cNvPr>
          <p:cNvSpPr txBox="1"/>
          <p:nvPr/>
        </p:nvSpPr>
        <p:spPr>
          <a:xfrm>
            <a:off x="5208104" y="2643809"/>
            <a:ext cx="623183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historik </a:t>
            </a:r>
            <a:r>
              <a:rPr lang="cs-CZ" sz="2400" dirty="0" err="1"/>
              <a:t>Diodoros</a:t>
            </a:r>
            <a:r>
              <a:rPr lang="cs-CZ" sz="2400" dirty="0"/>
              <a:t> o </a:t>
            </a:r>
            <a:r>
              <a:rPr lang="cs-CZ" sz="2400" dirty="0" err="1"/>
              <a:t>tripusu</a:t>
            </a:r>
            <a:r>
              <a:rPr lang="cs-CZ" sz="2400" dirty="0"/>
              <a:t> v delfské věštírně: „... ale poté, co později mnozí spadli do trhliny pod vlivem šílenství a zmizeli, obyvatelé této oblasti přišli na nápad, že toto nebezpečí odstraní tak, že tam umístí jednu ženu jako věštkyni všem tazatelům na proroctví. Aby ani ona nespadla do trhliny, vyrobili jí </a:t>
            </a:r>
            <a:r>
              <a:rPr lang="cs-CZ" sz="2400" dirty="0" err="1"/>
              <a:t>tripus</a:t>
            </a:r>
            <a:r>
              <a:rPr lang="cs-CZ" sz="2400" dirty="0"/>
              <a:t>, ke kterému ji připevnili. Měl tři nohy, proto se nazýval </a:t>
            </a:r>
            <a:r>
              <a:rPr lang="cs-CZ" sz="2400" dirty="0" err="1"/>
              <a:t>tripus</a:t>
            </a:r>
            <a:r>
              <a:rPr lang="cs-CZ" sz="2400" dirty="0"/>
              <a:t>, a troufám si říci, že všechny bronzové </a:t>
            </a:r>
            <a:r>
              <a:rPr lang="cs-CZ" sz="2400" dirty="0" err="1"/>
              <a:t>tripodes</a:t>
            </a:r>
            <a:r>
              <a:rPr lang="cs-CZ" sz="2400" dirty="0"/>
              <a:t>, které existují až dodnes, jsou jeho napodobeniny.“ (</a:t>
            </a:r>
            <a:r>
              <a:rPr lang="cs-CZ" sz="2400" dirty="0" err="1"/>
              <a:t>Diodoros</a:t>
            </a:r>
            <a:r>
              <a:rPr lang="cs-CZ" sz="2400" dirty="0"/>
              <a:t>, </a:t>
            </a:r>
            <a:r>
              <a:rPr lang="cs-CZ" sz="2400" dirty="0" err="1"/>
              <a:t>Bibliotheca</a:t>
            </a:r>
            <a:r>
              <a:rPr lang="cs-CZ" sz="2400" dirty="0"/>
              <a:t> </a:t>
            </a:r>
            <a:r>
              <a:rPr lang="cs-CZ" sz="2400" dirty="0" err="1"/>
              <a:t>historia</a:t>
            </a:r>
            <a:r>
              <a:rPr lang="cs-CZ" sz="2400" dirty="0"/>
              <a:t>, 16,26,4-5.)</a:t>
            </a:r>
          </a:p>
        </p:txBody>
      </p:sp>
    </p:spTree>
    <p:extLst>
      <p:ext uri="{BB962C8B-B14F-4D97-AF65-F5344CB8AC3E}">
        <p14:creationId xmlns:p14="http://schemas.microsoft.com/office/powerpoint/2010/main" val="113802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60D507D8-95D0-4F98-B62B-22CB94F278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6764" cy="6858000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512C7F8A-3DA1-4182-A756-E3266625C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573" y="0"/>
            <a:ext cx="5141427" cy="685800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CAA9D122-2648-4A7A-9D01-3A9516E621E0}"/>
              </a:ext>
            </a:extLst>
          </p:cNvPr>
          <p:cNvSpPr txBox="1"/>
          <p:nvPr/>
        </p:nvSpPr>
        <p:spPr>
          <a:xfrm>
            <a:off x="8702817" y="6211669"/>
            <a:ext cx="31446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omfalos zakrytý – posvátnost předmětu</a:t>
            </a:r>
          </a:p>
        </p:txBody>
      </p:sp>
    </p:spTree>
    <p:extLst>
      <p:ext uri="{BB962C8B-B14F-4D97-AF65-F5344CB8AC3E}">
        <p14:creationId xmlns:p14="http://schemas.microsoft.com/office/powerpoint/2010/main" val="2595917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49A2DA-0521-4B57-A6FA-A124EDA4E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9465" y="1269585"/>
            <a:ext cx="3853070" cy="1325563"/>
          </a:xfrm>
        </p:spPr>
        <p:txBody>
          <a:bodyPr/>
          <a:lstStyle/>
          <a:p>
            <a:r>
              <a:rPr lang="cs-CZ" dirty="0"/>
              <a:t>Co činí filosof?</a:t>
            </a:r>
          </a:p>
        </p:txBody>
      </p:sp>
    </p:spTree>
    <p:extLst>
      <p:ext uri="{BB962C8B-B14F-4D97-AF65-F5344CB8AC3E}">
        <p14:creationId xmlns:p14="http://schemas.microsoft.com/office/powerpoint/2010/main" val="25515817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373272-623D-4038-BE6E-D203D7A87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0" y="1637334"/>
            <a:ext cx="5486399" cy="3789432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pravda jako </a:t>
            </a:r>
            <a:r>
              <a:rPr lang="cs-CZ" dirty="0" err="1"/>
              <a:t>alétheia</a:t>
            </a:r>
            <a:r>
              <a:rPr lang="cs-CZ" dirty="0"/>
              <a:t> (</a:t>
            </a:r>
            <a:r>
              <a:rPr lang="el-GR" dirty="0"/>
              <a:t>ἀλήθεια</a:t>
            </a:r>
            <a:r>
              <a:rPr lang="cs-CZ" dirty="0"/>
              <a:t>; nezakrytost, odkrytost, neskrytost)</a:t>
            </a:r>
            <a:br>
              <a:rPr lang="cs-CZ" dirty="0"/>
            </a:br>
            <a:br>
              <a:rPr lang="cs-CZ" dirty="0"/>
            </a:br>
            <a:r>
              <a:rPr lang="cs-CZ" dirty="0" err="1"/>
              <a:t>hebr</a:t>
            </a:r>
            <a:r>
              <a:rPr lang="cs-CZ" dirty="0"/>
              <a:t>. '</a:t>
            </a:r>
            <a:r>
              <a:rPr lang="cs-CZ" dirty="0" err="1"/>
              <a:t>emet</a:t>
            </a:r>
            <a:r>
              <a:rPr lang="cs-CZ" dirty="0"/>
              <a:t> (</a:t>
            </a:r>
            <a:r>
              <a:rPr lang="he-IL" dirty="0"/>
              <a:t>אֱמֶת</a:t>
            </a:r>
            <a:r>
              <a:rPr lang="cs-CZ" dirty="0"/>
              <a:t>) pevnost, stabilita</a:t>
            </a:r>
          </a:p>
        </p:txBody>
      </p:sp>
    </p:spTree>
    <p:extLst>
      <p:ext uri="{BB962C8B-B14F-4D97-AF65-F5344CB8AC3E}">
        <p14:creationId xmlns:p14="http://schemas.microsoft.com/office/powerpoint/2010/main" val="2505215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CEE62D4E-57D7-4ADD-AA13-9B3825BDB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773" y="4437"/>
            <a:ext cx="7711131" cy="6853563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591CA2EF-9D36-4742-AEB2-1F14060F57DD}"/>
              </a:ext>
            </a:extLst>
          </p:cNvPr>
          <p:cNvSpPr txBox="1"/>
          <p:nvPr/>
        </p:nvSpPr>
        <p:spPr>
          <a:xfrm>
            <a:off x="8975035" y="844826"/>
            <a:ext cx="275313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Trojnožka jako symbol Apollóna, jedním z atributů Apollóna je také delfín, Apollo </a:t>
            </a:r>
            <a:r>
              <a:rPr lang="cs-CZ" dirty="0" err="1"/>
              <a:t>Delphinios</a:t>
            </a:r>
            <a:r>
              <a:rPr lang="cs-CZ" dirty="0"/>
              <a:t>, odtud také Delfy jako název sídla s věštírnou.</a:t>
            </a:r>
          </a:p>
        </p:txBody>
      </p:sp>
    </p:spTree>
    <p:extLst>
      <p:ext uri="{BB962C8B-B14F-4D97-AF65-F5344CB8AC3E}">
        <p14:creationId xmlns:p14="http://schemas.microsoft.com/office/powerpoint/2010/main" val="353766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B0D91171-F605-4D2C-9E01-0032F92F7779}"/>
              </a:ext>
            </a:extLst>
          </p:cNvPr>
          <p:cNvSpPr txBox="1"/>
          <p:nvPr/>
        </p:nvSpPr>
        <p:spPr>
          <a:xfrm>
            <a:off x="828260" y="5372604"/>
            <a:ext cx="105354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dirty="0"/>
              <a:t>Vincent </a:t>
            </a:r>
            <a:r>
              <a:rPr lang="cs-CZ" sz="2400" dirty="0" err="1"/>
              <a:t>Willem</a:t>
            </a:r>
            <a:r>
              <a:rPr lang="cs-CZ" sz="2400" dirty="0"/>
              <a:t> van </a:t>
            </a:r>
            <a:r>
              <a:rPr lang="cs-CZ" sz="2400" dirty="0" err="1"/>
              <a:t>Gogh</a:t>
            </a:r>
            <a:r>
              <a:rPr lang="cs-CZ" sz="2400" dirty="0"/>
              <a:t>, </a:t>
            </a:r>
            <a:r>
              <a:rPr lang="cs-CZ" sz="2400" i="1" dirty="0"/>
              <a:t>Pár bot</a:t>
            </a:r>
            <a:r>
              <a:rPr lang="cs-CZ" sz="2400" dirty="0"/>
              <a:t>, 1895: Martin </a:t>
            </a:r>
            <a:r>
              <a:rPr lang="cs-CZ" sz="2400" dirty="0" err="1"/>
              <a:t>Heidegger</a:t>
            </a:r>
            <a:r>
              <a:rPr lang="cs-CZ" sz="2400" dirty="0"/>
              <a:t> zmiňuje tento obraz (ve spise </a:t>
            </a:r>
            <a:r>
              <a:rPr lang="cs-CZ" sz="2400" i="1" dirty="0"/>
              <a:t>O původu uměleckého díla</a:t>
            </a:r>
            <a:r>
              <a:rPr lang="cs-CZ" sz="2400" dirty="0"/>
              <a:t>): Obraz, který odhaluje (</a:t>
            </a:r>
            <a:r>
              <a:rPr lang="cs-CZ" sz="2400" dirty="0" err="1"/>
              <a:t>aletheia</a:t>
            </a:r>
            <a:r>
              <a:rPr lang="cs-CZ" sz="2400" dirty="0"/>
              <a:t>) celý svět. 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B805230B-3083-48AF-B59C-631747E4F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49" y="843376"/>
            <a:ext cx="5143500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027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CB2D63-5FCC-4CA9-9CA5-C6BE77F5B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9991" y="1518064"/>
            <a:ext cx="2392017" cy="1325563"/>
          </a:xfrm>
        </p:spPr>
        <p:txBody>
          <a:bodyPr/>
          <a:lstStyle/>
          <a:p>
            <a:r>
              <a:rPr lang="cs-CZ" dirty="0"/>
              <a:t>Hledám?</a:t>
            </a:r>
          </a:p>
        </p:txBody>
      </p:sp>
    </p:spTree>
    <p:extLst>
      <p:ext uri="{BB962C8B-B14F-4D97-AF65-F5344CB8AC3E}">
        <p14:creationId xmlns:p14="http://schemas.microsoft.com/office/powerpoint/2010/main" val="400047772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556</Words>
  <Application>Microsoft Office PowerPoint</Application>
  <PresentationFormat>Širokoúhlá obrazovka</PresentationFormat>
  <Paragraphs>26</Paragraphs>
  <Slides>16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Motiv Office</vt:lpstr>
      <vt:lpstr>Evropská filosofie  Úvod do filosofického tázání</vt:lpstr>
      <vt:lpstr>Prezentace aplikace PowerPoint</vt:lpstr>
      <vt:lpstr>Proč si připomínáme Sokrata?</vt:lpstr>
      <vt:lpstr>Prezentace aplikace PowerPoint</vt:lpstr>
      <vt:lpstr>Prezentace aplikace PowerPoint</vt:lpstr>
      <vt:lpstr>Prezentace aplikace PowerPoint</vt:lpstr>
      <vt:lpstr>Filosofie?</vt:lpstr>
      <vt:lpstr>Filosofie</vt:lpstr>
      <vt:lpstr>Delfy</vt:lpstr>
      <vt:lpstr>Prezentace aplikace PowerPoint</vt:lpstr>
      <vt:lpstr>Prezentace aplikace PowerPoint</vt:lpstr>
      <vt:lpstr>Co činí filosof?</vt:lpstr>
      <vt:lpstr>pravda jako alétheia (ἀλήθεια; nezakrytost, odkrytost, neskrytost)  hebr. 'emet (אֱמֶת) pevnost, stabilita</vt:lpstr>
      <vt:lpstr>Prezentace aplikace PowerPoint</vt:lpstr>
      <vt:lpstr>Prezentace aplikace PowerPoint</vt:lpstr>
      <vt:lpstr>Hledám?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Evropská filosofie  Úvod do filosofického tázání</dc:title>
  <dc:creator>doc. PhDr. Zuzana Svobodová, Ph.D.</dc:creator>
  <cp:lastModifiedBy>doc. PhDr. Zuzana Svobodová, Ph.D.</cp:lastModifiedBy>
  <cp:revision>17</cp:revision>
  <dcterms:created xsi:type="dcterms:W3CDTF">2026-09-29T18:03:16Z</dcterms:created>
  <dcterms:modified xsi:type="dcterms:W3CDTF">2026-09-30T17:45:07Z</dcterms:modified>
</cp:coreProperties>
</file>