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3" r:id="rId2"/>
    <p:sldId id="543" r:id="rId3"/>
    <p:sldId id="523" r:id="rId4"/>
    <p:sldId id="310" r:id="rId5"/>
    <p:sldId id="260" r:id="rId6"/>
    <p:sldId id="344" r:id="rId7"/>
    <p:sldId id="272" r:id="rId8"/>
    <p:sldId id="568" r:id="rId9"/>
    <p:sldId id="569" r:id="rId10"/>
    <p:sldId id="313" r:id="rId11"/>
    <p:sldId id="314" r:id="rId12"/>
    <p:sldId id="315" r:id="rId13"/>
    <p:sldId id="316" r:id="rId14"/>
    <p:sldId id="317" r:id="rId15"/>
    <p:sldId id="319" r:id="rId16"/>
    <p:sldId id="320" r:id="rId17"/>
    <p:sldId id="321" r:id="rId18"/>
    <p:sldId id="322" r:id="rId19"/>
    <p:sldId id="567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570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57" autoAdjust="0"/>
  </p:normalViewPr>
  <p:slideViewPr>
    <p:cSldViewPr>
      <p:cViewPr varScale="1">
        <p:scale>
          <a:sx n="113" d="100"/>
          <a:sy n="113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87B61-7608-4033-9A1C-503BC5D03378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27F2F-F5CE-42F0-8A95-F09D188E4AA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99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246CD-943A-416B-9E45-CA331D09CDA3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39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0CC99-6DA0-48AD-B67B-B11FA316C4C0}" type="datetimeFigureOut">
              <a:rPr lang="cs-CZ" smtClean="0"/>
              <a:pPr/>
              <a:t>09.01.2025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91D8C-07EF-4DF8-B1A0-30BC7BC263D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YhbPJfPITx7GXJsCM7e1FiHd0qJPthc5Aa_4aStD13g/edit?usp=shar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Ath%C3%A9nsk%C3%A1_%C5%A1kol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ssFap187T_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7488" y="2004084"/>
            <a:ext cx="921702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Vybrané kapitoly z filosofie a etiky</a:t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>U3V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351584" y="4005064"/>
            <a:ext cx="7772400" cy="1500187"/>
          </a:xfrm>
        </p:spPr>
        <p:txBody>
          <a:bodyPr>
            <a:normAutofit/>
          </a:bodyPr>
          <a:lstStyle/>
          <a:p>
            <a:pPr algn="r"/>
            <a:r>
              <a:rPr lang="cs-CZ" sz="2800" dirty="0">
                <a:solidFill>
                  <a:schemeClr val="tx1"/>
                </a:solidFill>
              </a:rPr>
              <a:t>Zuzana Svobodová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Quo vadis philosophia?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1600" b="1" dirty="0"/>
              <a:t>Pozdní Akademie.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Skepse.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Stoa.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Epikurejská filosofie.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Helénistická filosofie.</a:t>
            </a:r>
          </a:p>
          <a:p>
            <a:pPr>
              <a:lnSpc>
                <a:spcPct val="80000"/>
              </a:lnSpc>
            </a:pPr>
            <a:r>
              <a:rPr lang="cs-CZ" sz="1600" b="1" dirty="0" err="1"/>
              <a:t>Filón</a:t>
            </a:r>
            <a:r>
              <a:rPr lang="cs-CZ" sz="1600" b="1" dirty="0"/>
              <a:t>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Novoplatonismus.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Patristika.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Patrologie a patristika. 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Apoštolští otcové.</a:t>
            </a:r>
          </a:p>
          <a:p>
            <a:pPr lvl="1">
              <a:lnSpc>
                <a:spcPct val="80000"/>
              </a:lnSpc>
            </a:pPr>
            <a:r>
              <a:rPr lang="cs-CZ" sz="1400" b="1" dirty="0"/>
              <a:t>Církevní otcové.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Gnose.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Augustin.</a:t>
            </a:r>
          </a:p>
          <a:p>
            <a:pPr>
              <a:lnSpc>
                <a:spcPct val="80000"/>
              </a:lnSpc>
            </a:pPr>
            <a:r>
              <a:rPr lang="cs-CZ" sz="1600" b="1" dirty="0" err="1"/>
              <a:t>Pseudo-Dionysius</a:t>
            </a:r>
            <a:r>
              <a:rPr lang="cs-CZ" sz="1600" b="1" dirty="0"/>
              <a:t> (</a:t>
            </a:r>
            <a:r>
              <a:rPr lang="cs-CZ" sz="1600" b="1" dirty="0" err="1"/>
              <a:t>Dionysius</a:t>
            </a:r>
            <a:r>
              <a:rPr lang="cs-CZ" sz="1600" b="1" dirty="0"/>
              <a:t> </a:t>
            </a:r>
            <a:r>
              <a:rPr lang="cs-CZ" sz="1600" b="1" dirty="0" err="1"/>
              <a:t>Areopagita</a:t>
            </a:r>
            <a:r>
              <a:rPr lang="cs-CZ" sz="1600" b="1" dirty="0"/>
              <a:t>)</a:t>
            </a:r>
          </a:p>
          <a:p>
            <a:pPr>
              <a:lnSpc>
                <a:spcPct val="80000"/>
              </a:lnSpc>
            </a:pPr>
            <a:r>
              <a:rPr lang="cs-CZ" sz="1600" b="1" dirty="0" err="1"/>
              <a:t>Boëthius</a:t>
            </a:r>
            <a:r>
              <a:rPr lang="cs-CZ" sz="1600" b="1" dirty="0"/>
              <a:t>. </a:t>
            </a:r>
            <a:r>
              <a:rPr lang="cs-CZ" sz="1600" b="1" i="1" dirty="0"/>
              <a:t>Útěcha z filosofie</a:t>
            </a:r>
            <a:r>
              <a:rPr lang="cs-CZ" sz="1600" b="1" dirty="0"/>
              <a:t>.</a:t>
            </a:r>
          </a:p>
          <a:p>
            <a:pPr>
              <a:lnSpc>
                <a:spcPct val="80000"/>
              </a:lnSpc>
            </a:pPr>
            <a:r>
              <a:rPr lang="cs-CZ" sz="1600" b="1" dirty="0"/>
              <a:t>...</a:t>
            </a:r>
          </a:p>
          <a:p>
            <a:pPr>
              <a:lnSpc>
                <a:spcPct val="80000"/>
              </a:lnSpc>
            </a:pPr>
            <a:endParaRPr lang="cs-CZ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777875"/>
          </a:xfrm>
        </p:spPr>
        <p:txBody>
          <a:bodyPr/>
          <a:lstStyle/>
          <a:p>
            <a:r>
              <a:rPr lang="cs-CZ" b="1"/>
              <a:t>Akademia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6" y="765176"/>
            <a:ext cx="11161239" cy="59039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400" dirty="0"/>
              <a:t>Od Platona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filosofická škola jako náboženské uskupení</a:t>
            </a:r>
            <a:r>
              <a:rPr lang="cs-CZ" sz="2400" dirty="0"/>
              <a:t> (</a:t>
            </a:r>
            <a:r>
              <a:rPr lang="cs-CZ" sz="2400" i="1" dirty="0" err="1"/>
              <a:t>thiasos</a:t>
            </a:r>
            <a:r>
              <a:rPr lang="cs-CZ" sz="2400" dirty="0"/>
              <a:t>), v čele </a:t>
            </a:r>
            <a:r>
              <a:rPr lang="cs-CZ" sz="2400" b="1" dirty="0" err="1"/>
              <a:t>scholarcha</a:t>
            </a:r>
            <a:r>
              <a:rPr lang="cs-CZ" sz="2400" dirty="0"/>
              <a:t>. „</a:t>
            </a:r>
            <a:r>
              <a:rPr lang="cs-CZ" sz="2400" b="1" dirty="0">
                <a:solidFill>
                  <a:srgbClr val="FF0000"/>
                </a:solidFill>
              </a:rPr>
              <a:t>stará</a:t>
            </a:r>
            <a:r>
              <a:rPr lang="cs-CZ" sz="2400" b="1" dirty="0"/>
              <a:t> Akademie</a:t>
            </a:r>
            <a:r>
              <a:rPr lang="cs-CZ" sz="2400" dirty="0"/>
              <a:t>“: vliv pythagoreismu, matematika, astronomie, dialektika, etika: Platon (do 347 př. Kr.) – </a:t>
            </a:r>
            <a:r>
              <a:rPr lang="cs-CZ" sz="2400" dirty="0" err="1"/>
              <a:t>Speusipos</a:t>
            </a:r>
            <a:r>
              <a:rPr lang="cs-CZ" sz="2400" dirty="0"/>
              <a:t> (do 339, Platonův synovec) – </a:t>
            </a:r>
            <a:r>
              <a:rPr lang="cs-CZ" sz="2400" b="1" dirty="0" err="1">
                <a:solidFill>
                  <a:srgbClr val="7030A0"/>
                </a:solidFill>
              </a:rPr>
              <a:t>Xenokratés</a:t>
            </a:r>
            <a:r>
              <a:rPr lang="cs-CZ" sz="2400" dirty="0"/>
              <a:t> (do 314,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rozdělení věd, tj. filosofie na fysiku, logiku/dialektiku, etiku</a:t>
            </a:r>
            <a:r>
              <a:rPr lang="cs-CZ" sz="2400" dirty="0"/>
              <a:t>) – </a:t>
            </a:r>
            <a:r>
              <a:rPr lang="cs-CZ" sz="2400" dirty="0" err="1"/>
              <a:t>Polemón</a:t>
            </a:r>
            <a:r>
              <a:rPr lang="cs-CZ" sz="2400" dirty="0"/>
              <a:t> (do 270) – </a:t>
            </a:r>
            <a:r>
              <a:rPr lang="cs-CZ" sz="2400" dirty="0" err="1"/>
              <a:t>Kratés</a:t>
            </a:r>
            <a:r>
              <a:rPr lang="cs-CZ" sz="2400" dirty="0"/>
              <a:t> (do 266/5) – </a:t>
            </a:r>
            <a:r>
              <a:rPr lang="cs-CZ" sz="2400" b="1" dirty="0">
                <a:solidFill>
                  <a:srgbClr val="FF0000"/>
                </a:solidFill>
              </a:rPr>
              <a:t>střední</a:t>
            </a:r>
            <a:r>
              <a:rPr lang="cs-CZ" sz="2400" b="1" dirty="0"/>
              <a:t> Akademie</a:t>
            </a:r>
            <a:r>
              <a:rPr lang="cs-CZ" sz="2400" dirty="0"/>
              <a:t> (druhá):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skepticismus</a:t>
            </a:r>
            <a:r>
              <a:rPr lang="cs-CZ" sz="2400" dirty="0"/>
              <a:t>: </a:t>
            </a:r>
            <a:r>
              <a:rPr lang="cs-CZ" sz="2400" dirty="0" err="1"/>
              <a:t>Arkesilaos</a:t>
            </a:r>
            <a:r>
              <a:rPr lang="cs-CZ" sz="2400" dirty="0"/>
              <a:t> (266/5–242/1, heslo: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zdržet se úsudku (ř. </a:t>
            </a:r>
            <a:r>
              <a:rPr lang="cs-CZ" sz="2400" i="1" dirty="0" err="1">
                <a:solidFill>
                  <a:schemeClr val="accent2">
                    <a:lumMod val="75000"/>
                  </a:schemeClr>
                </a:solidFill>
              </a:rPr>
              <a:t>epoché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), nic nenapsal, vliv </a:t>
            </a:r>
            <a:r>
              <a:rPr lang="cs-CZ" sz="2400" b="1" dirty="0" err="1">
                <a:solidFill>
                  <a:schemeClr val="accent2">
                    <a:lumMod val="75000"/>
                  </a:schemeClr>
                </a:solidFill>
              </a:rPr>
              <a:t>pyrrhónské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 skepse</a:t>
            </a:r>
            <a:r>
              <a:rPr lang="cs-CZ" sz="2400" dirty="0"/>
              <a:t>) – </a:t>
            </a:r>
            <a:r>
              <a:rPr lang="en-US" sz="2400" dirty="0"/>
              <a:t>La</a:t>
            </a:r>
            <a:r>
              <a:rPr lang="cs-CZ" sz="2400" dirty="0"/>
              <a:t>k</a:t>
            </a:r>
            <a:r>
              <a:rPr lang="en-US" sz="2400" dirty="0" err="1"/>
              <a:t>ydes</a:t>
            </a:r>
            <a:r>
              <a:rPr lang="en-US" sz="2400" dirty="0"/>
              <a:t> </a:t>
            </a:r>
            <a:r>
              <a:rPr lang="cs-CZ" sz="2400" dirty="0"/>
              <a:t>z </a:t>
            </a:r>
            <a:r>
              <a:rPr lang="cs-CZ" sz="2400" dirty="0" err="1"/>
              <a:t>Kyrény</a:t>
            </a:r>
            <a:r>
              <a:rPr lang="en-US" sz="2400" dirty="0"/>
              <a:t> (241-215)</a:t>
            </a:r>
            <a:r>
              <a:rPr lang="cs-CZ" sz="2400" dirty="0"/>
              <a:t> – </a:t>
            </a:r>
            <a:r>
              <a:rPr lang="en-US" sz="2400" dirty="0" err="1"/>
              <a:t>Euander</a:t>
            </a:r>
            <a:r>
              <a:rPr lang="en-US" sz="2400" dirty="0"/>
              <a:t> a</a:t>
            </a:r>
            <a:r>
              <a:rPr lang="cs-CZ" sz="2400" dirty="0"/>
              <a:t> </a:t>
            </a:r>
            <a:r>
              <a:rPr lang="en-US" sz="2400" dirty="0"/>
              <a:t>Tele</a:t>
            </a:r>
            <a:r>
              <a:rPr lang="cs-CZ" sz="2400" dirty="0"/>
              <a:t>k</a:t>
            </a:r>
            <a:r>
              <a:rPr lang="en-US" sz="2400" dirty="0"/>
              <a:t>les (</a:t>
            </a:r>
            <a:r>
              <a:rPr lang="cs-CZ" sz="2400" dirty="0"/>
              <a:t>společně</a:t>
            </a:r>
            <a:r>
              <a:rPr lang="en-US" sz="2400" dirty="0"/>
              <a:t>) (205</a:t>
            </a:r>
            <a:r>
              <a:rPr lang="cs-CZ" sz="2400" dirty="0"/>
              <a:t>-</a:t>
            </a:r>
            <a:r>
              <a:rPr lang="en-US" sz="2400" dirty="0"/>
              <a:t>165)</a:t>
            </a:r>
            <a:r>
              <a:rPr lang="cs-CZ" sz="2400" dirty="0"/>
              <a:t> –</a:t>
            </a:r>
            <a:r>
              <a:rPr lang="en-US" sz="2400" dirty="0"/>
              <a:t> </a:t>
            </a:r>
            <a:r>
              <a:rPr lang="en-US" sz="2400" dirty="0" err="1"/>
              <a:t>Hegesinus</a:t>
            </a:r>
            <a:r>
              <a:rPr lang="en-US" sz="2400" dirty="0"/>
              <a:t> (160</a:t>
            </a:r>
            <a:r>
              <a:rPr lang="cs-CZ" sz="2400" dirty="0"/>
              <a:t> př. Kr.</a:t>
            </a:r>
            <a:r>
              <a:rPr lang="en-US" sz="2400" dirty="0"/>
              <a:t>)</a:t>
            </a:r>
            <a:r>
              <a:rPr lang="cs-CZ" sz="2400" dirty="0"/>
              <a:t> – </a:t>
            </a:r>
            <a:r>
              <a:rPr lang="cs-CZ" sz="2400" b="1" dirty="0">
                <a:solidFill>
                  <a:srgbClr val="FF0000"/>
                </a:solidFill>
              </a:rPr>
              <a:t>nová</a:t>
            </a:r>
            <a:r>
              <a:rPr lang="cs-CZ" sz="2400" b="1" dirty="0"/>
              <a:t> Akademie</a:t>
            </a:r>
            <a:r>
              <a:rPr lang="cs-CZ" sz="2400" dirty="0"/>
              <a:t> (třetí): </a:t>
            </a:r>
            <a:r>
              <a:rPr lang="cs-CZ" sz="2400" dirty="0" err="1"/>
              <a:t>Karneades</a:t>
            </a:r>
            <a:r>
              <a:rPr lang="cs-CZ" sz="2400" dirty="0"/>
              <a:t> (155-129 př. Kr.,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snaha o teorii pravděpodobnosti (probabilismus)</a:t>
            </a:r>
            <a:r>
              <a:rPr lang="cs-CZ" sz="2400" dirty="0"/>
              <a:t>, </a:t>
            </a:r>
            <a:r>
              <a:rPr lang="cs-CZ" sz="2400" dirty="0" err="1"/>
              <a:t>čl</a:t>
            </a:r>
            <a:r>
              <a:rPr lang="cs-CZ" sz="2400" dirty="0"/>
              <a:t> poznává pouze co je pravděpodobné, ne co je pravda; vyvrátil tehdejší domnělé důkazy bohů – důkaz z tzv. souhlasného mínění lidí (x někteří lidé jsou </a:t>
            </a:r>
            <a:r>
              <a:rPr lang="cs-CZ" sz="2400" dirty="0" err="1"/>
              <a:t>atheisté</a:t>
            </a:r>
            <a:r>
              <a:rPr lang="cs-CZ" sz="2400" dirty="0"/>
              <a:t>) a teleologický důkaz (x množství neúčelnosti v přírodě) – </a:t>
            </a:r>
            <a:r>
              <a:rPr lang="cs-CZ" sz="2400" b="1" dirty="0"/>
              <a:t>čtvrtá Akademie</a:t>
            </a:r>
            <a:r>
              <a:rPr lang="cs-CZ" sz="2400" dirty="0"/>
              <a:t>: </a:t>
            </a:r>
            <a:r>
              <a:rPr lang="cs-CZ" sz="2400" dirty="0" err="1"/>
              <a:t>Filón</a:t>
            </a:r>
            <a:r>
              <a:rPr lang="cs-CZ" sz="2400" dirty="0"/>
              <a:t> z Larissy (110-84 př. Kr.) – </a:t>
            </a:r>
            <a:r>
              <a:rPr lang="cs-CZ" sz="2400" b="1" dirty="0"/>
              <a:t>pátá Akademie</a:t>
            </a:r>
            <a:r>
              <a:rPr lang="cs-CZ" sz="2400" dirty="0"/>
              <a:t>: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od skepse k eklekticismu, aristotelismu,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stoicismu</a:t>
            </a:r>
            <a:r>
              <a:rPr lang="cs-CZ" sz="2400" dirty="0"/>
              <a:t>: </a:t>
            </a:r>
            <a:r>
              <a:rPr lang="cs-CZ" sz="2400" dirty="0" err="1"/>
              <a:t>Antiochos</a:t>
            </a:r>
            <a:r>
              <a:rPr lang="cs-CZ" sz="2400" dirty="0"/>
              <a:t> z </a:t>
            </a:r>
            <a:r>
              <a:rPr lang="cs-CZ" sz="2400" dirty="0" err="1"/>
              <a:t>Askalónu</a:t>
            </a:r>
            <a:r>
              <a:rPr lang="cs-CZ" sz="2400" dirty="0"/>
              <a:t> (130/20-68 př. Kr.) – </a:t>
            </a:r>
            <a:r>
              <a:rPr lang="cs-CZ" sz="2400" dirty="0" err="1"/>
              <a:t>Aristos</a:t>
            </a:r>
            <a:r>
              <a:rPr lang="cs-CZ" sz="2400" dirty="0"/>
              <a:t> – </a:t>
            </a:r>
            <a:r>
              <a:rPr lang="cs-CZ" sz="2400" dirty="0" err="1"/>
              <a:t>Theomnéstos</a:t>
            </a:r>
            <a:r>
              <a:rPr lang="cs-CZ" sz="2400" dirty="0"/>
              <a:t> – </a:t>
            </a:r>
            <a:r>
              <a:rPr lang="cs-CZ" sz="2400" dirty="0" err="1"/>
              <a:t>Ammónios</a:t>
            </a:r>
            <a:r>
              <a:rPr lang="cs-CZ" sz="2400" dirty="0"/>
              <a:t> z Alexandrie – </a:t>
            </a:r>
            <a:r>
              <a:rPr lang="cs-CZ" sz="2400" b="1" dirty="0" err="1">
                <a:solidFill>
                  <a:srgbClr val="7030A0"/>
                </a:solidFill>
              </a:rPr>
              <a:t>Plútarchos</a:t>
            </a:r>
            <a:r>
              <a:rPr lang="cs-CZ" sz="2400" dirty="0"/>
              <a:t> z </a:t>
            </a:r>
            <a:r>
              <a:rPr lang="cs-CZ" sz="2400" dirty="0" err="1"/>
              <a:t>Chaironeie</a:t>
            </a:r>
            <a:r>
              <a:rPr lang="cs-CZ" sz="2400" dirty="0"/>
              <a:t> (45/50-120/127) – Taurus – </a:t>
            </a:r>
            <a:r>
              <a:rPr lang="cs-CZ" sz="2400" dirty="0" err="1"/>
              <a:t>Attikos</a:t>
            </a:r>
            <a:r>
              <a:rPr lang="cs-CZ" sz="2400" dirty="0"/>
              <a:t> / </a:t>
            </a:r>
            <a:r>
              <a:rPr lang="cs-CZ" sz="2400" dirty="0" err="1"/>
              <a:t>Syrianus</a:t>
            </a:r>
            <a:r>
              <a:rPr lang="cs-CZ" sz="2400" dirty="0"/>
              <a:t> – </a:t>
            </a:r>
            <a:r>
              <a:rPr lang="cs-CZ" sz="2400" b="1" dirty="0" err="1">
                <a:solidFill>
                  <a:srgbClr val="7030A0"/>
                </a:solidFill>
              </a:rPr>
              <a:t>Proklos</a:t>
            </a:r>
            <a:r>
              <a:rPr lang="cs-CZ" sz="2400" dirty="0"/>
              <a:t> (412-485,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konec </a:t>
            </a:r>
            <a:r>
              <a:rPr lang="cs-CZ" sz="2400" b="1" dirty="0">
                <a:solidFill>
                  <a:schemeClr val="accent2">
                    <a:lumMod val="75000"/>
                  </a:schemeClr>
                </a:solidFill>
              </a:rPr>
              <a:t>novoplatonské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 Akademie</a:t>
            </a:r>
            <a:r>
              <a:rPr lang="cs-CZ" sz="2400" dirty="0"/>
              <a:t>) – </a:t>
            </a:r>
            <a:r>
              <a:rPr lang="cs-CZ" sz="2400" dirty="0" err="1"/>
              <a:t>Marinos</a:t>
            </a:r>
            <a:r>
              <a:rPr lang="cs-CZ" sz="2400" dirty="0"/>
              <a:t> z Neapole (*440) – Isidor z Alexandrie – </a:t>
            </a:r>
            <a:r>
              <a:rPr lang="de-DE" sz="2400" b="1" dirty="0" err="1"/>
              <a:t>Damaskios</a:t>
            </a:r>
            <a:r>
              <a:rPr lang="de-DE" sz="2400" dirty="0"/>
              <a:t> (</a:t>
            </a:r>
            <a:r>
              <a:rPr lang="cs-CZ" sz="2400" dirty="0"/>
              <a:t>cca </a:t>
            </a:r>
            <a:r>
              <a:rPr lang="de-DE" sz="2400" dirty="0"/>
              <a:t>462 </a:t>
            </a:r>
            <a:r>
              <a:rPr lang="cs-CZ" sz="2400" dirty="0"/>
              <a:t>– po </a:t>
            </a:r>
            <a:r>
              <a:rPr lang="de-DE" sz="2400" dirty="0"/>
              <a:t>538)</a:t>
            </a:r>
            <a:r>
              <a:rPr lang="cs-CZ" sz="2400" dirty="0"/>
              <a:t>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cs-CZ" sz="2400" dirty="0"/>
              <a:t>Císař Justinián r. </a:t>
            </a:r>
            <a:r>
              <a:rPr lang="cs-CZ" sz="2400" b="1" dirty="0"/>
              <a:t>529 po Kr.</a:t>
            </a:r>
            <a:r>
              <a:rPr lang="cs-CZ" sz="2400" dirty="0"/>
              <a:t> – potlačování „pohanských ideologií“ – Akademii uzavřel.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Pozdní Akademie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dirty="0" err="1"/>
              <a:t>Plútarchos</a:t>
            </a:r>
            <a:r>
              <a:rPr lang="cs-CZ" sz="2800" b="1" dirty="0"/>
              <a:t> z </a:t>
            </a:r>
            <a:r>
              <a:rPr lang="cs-CZ" sz="2800" b="1" dirty="0" err="1"/>
              <a:t>Chaironeie</a:t>
            </a:r>
            <a:r>
              <a:rPr lang="cs-CZ" sz="2800" dirty="0"/>
              <a:t> (45/50-120/127 po Kr.), tzv. </a:t>
            </a:r>
            <a:r>
              <a:rPr lang="cs-CZ" sz="2800" b="1" dirty="0"/>
              <a:t>pátá Akademie</a:t>
            </a:r>
            <a:r>
              <a:rPr lang="cs-CZ" sz="2800" dirty="0"/>
              <a:t> – ostře odděluje intelekt od duše, intelekt vždy zůstává mimo tělo. Dualismus duše a těla. Cílem filosofie je </a:t>
            </a:r>
            <a:r>
              <a:rPr lang="cs-CZ" sz="2800" dirty="0" err="1"/>
              <a:t>theologie</a:t>
            </a:r>
            <a:r>
              <a:rPr lang="cs-CZ" sz="2800" dirty="0"/>
              <a:t>. Kritizuje epikurejce i stoiky, k eklekticismu, synkretismu nepřispívá vědomě – uvědomuje si opozici Platon (např. možnost více </a:t>
            </a:r>
            <a:r>
              <a:rPr lang="cs-CZ" sz="2800" i="1" dirty="0" err="1"/>
              <a:t>kosmoi</a:t>
            </a:r>
            <a:r>
              <a:rPr lang="cs-CZ" sz="2800" dirty="0"/>
              <a:t>) – Aristoteles (jeden svět).</a:t>
            </a:r>
          </a:p>
          <a:p>
            <a:pPr>
              <a:lnSpc>
                <a:spcPct val="80000"/>
              </a:lnSpc>
            </a:pPr>
            <a:r>
              <a:rPr lang="cs-CZ" sz="2800" i="1" dirty="0"/>
              <a:t>O Isidě a Osiridovi</a:t>
            </a:r>
            <a:r>
              <a:rPr lang="cs-CZ" sz="2800" dirty="0"/>
              <a:t> – výklad egyptských mýtů a kultů, nachází mnohé společného s filosofií svých předchůdců, Pythagoras, Platon, </a:t>
            </a:r>
            <a:r>
              <a:rPr lang="cs-CZ" sz="2800" dirty="0" err="1"/>
              <a:t>Eudoxes</a:t>
            </a:r>
            <a:r>
              <a:rPr lang="cs-CZ" sz="2800" dirty="0"/>
              <a:t> označeni za žáky „barbarské“ moudrosti. Převtělování jako samozřejmost.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/>
              <a:t>Pozdní Akademie</a:t>
            </a:r>
            <a:br>
              <a:rPr lang="cs-CZ" sz="4000" b="1"/>
            </a:br>
            <a:r>
              <a:rPr lang="cs-CZ" sz="4000" b="1"/>
              <a:t> Plútarchos z Chaironeie</a:t>
            </a:r>
            <a:r>
              <a:rPr lang="cs-CZ" sz="4000"/>
              <a:t>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O Bohu: Pouze B vpravdě jest, je vpravdě jeden, vše ostatní se děje (spíše než jest) a je mnohým (spíš než jedním). B je prostý veškeré </a:t>
            </a:r>
            <a:r>
              <a:rPr lang="cs-CZ" sz="2400" dirty="0" err="1"/>
              <a:t>jinosti</a:t>
            </a:r>
            <a:r>
              <a:rPr lang="cs-CZ" sz="2400" dirty="0"/>
              <a:t>. B je vykonavatel prozřetelnosti (x Aristoteles: sebestředné božstvo), někde znaky stoického </a:t>
            </a:r>
            <a:r>
              <a:rPr lang="cs-CZ" sz="2400" dirty="0" err="1"/>
              <a:t>pantheismu</a:t>
            </a:r>
            <a:r>
              <a:rPr lang="cs-CZ" sz="2400" dirty="0"/>
              <a:t> (svět a duše světa jako součást Boha), jinde proti. Mezi bohy a lidmi démoni (3 druhy), intelekt – démon. Démoni dobří a zlí. O tom, jak se Bůh zmocňuje lidské duše (extáze); kde se vzal úpadek věšteb, démonologie.</a:t>
            </a:r>
          </a:p>
          <a:p>
            <a:pPr>
              <a:lnSpc>
                <a:spcPct val="80000"/>
              </a:lnSpc>
            </a:pPr>
            <a:r>
              <a:rPr lang="cs-CZ" sz="2400" i="1" dirty="0"/>
              <a:t>O </a:t>
            </a:r>
            <a:r>
              <a:rPr lang="cs-CZ" sz="2400" i="1" dirty="0" err="1"/>
              <a:t>Sókratově</a:t>
            </a:r>
            <a:r>
              <a:rPr lang="cs-CZ" sz="2400" i="1" dirty="0"/>
              <a:t> </a:t>
            </a:r>
            <a:r>
              <a:rPr lang="cs-CZ" sz="2400" i="1" dirty="0" err="1"/>
              <a:t>daimoniu</a:t>
            </a:r>
            <a:r>
              <a:rPr lang="cs-CZ" sz="2400" dirty="0"/>
              <a:t> – proti bujnému fantazírování pythagorejců, pro </a:t>
            </a:r>
            <a:r>
              <a:rPr lang="cs-CZ" sz="2400" dirty="0" err="1"/>
              <a:t>Sókratovu</a:t>
            </a:r>
            <a:r>
              <a:rPr lang="cs-CZ" sz="2400" dirty="0"/>
              <a:t> </a:t>
            </a:r>
            <a:r>
              <a:rPr lang="cs-CZ" sz="2400" b="1" dirty="0"/>
              <a:t>střízlivost</a:t>
            </a:r>
            <a:r>
              <a:rPr lang="cs-CZ" sz="2400" dirty="0"/>
              <a:t>.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Vždy byla jen jedna Akademie, odlišná od </a:t>
            </a:r>
            <a:r>
              <a:rPr lang="cs-CZ" sz="2400" dirty="0" err="1"/>
              <a:t>pyrrhónství</a:t>
            </a:r>
            <a:r>
              <a:rPr lang="cs-CZ" sz="2400" dirty="0"/>
              <a:t> (skepse) – nebere „střední Akademii“ (cca 100 let) na vědomí.</a:t>
            </a:r>
          </a:p>
          <a:p>
            <a:pPr>
              <a:lnSpc>
                <a:spcPct val="80000"/>
              </a:lnSpc>
            </a:pPr>
            <a:r>
              <a:rPr lang="cs-CZ" sz="2400" i="1" dirty="0" err="1"/>
              <a:t>Ethika</a:t>
            </a:r>
            <a:r>
              <a:rPr lang="cs-CZ" sz="2400" dirty="0"/>
              <a:t> (l. </a:t>
            </a:r>
            <a:r>
              <a:rPr lang="cs-CZ" sz="2400" i="1" dirty="0" err="1"/>
              <a:t>Moralia</a:t>
            </a:r>
            <a:r>
              <a:rPr lang="cs-CZ" sz="2400" dirty="0"/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/>
              <a:t>Pozdní Akademie</a:t>
            </a:r>
            <a:br>
              <a:rPr lang="cs-CZ" sz="4000" b="1"/>
            </a:br>
            <a:r>
              <a:rPr lang="cs-CZ" sz="4000" b="1"/>
              <a:t> Plútarchos z Chaironeie</a:t>
            </a:r>
            <a:r>
              <a:rPr lang="cs-CZ" sz="4000"/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799" cy="50688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 i="1" dirty="0" err="1"/>
              <a:t>Bioi</a:t>
            </a:r>
            <a:r>
              <a:rPr lang="cs-CZ" sz="2800" b="1" i="1" dirty="0"/>
              <a:t> </a:t>
            </a:r>
            <a:r>
              <a:rPr lang="cs-CZ" sz="2800" b="1" i="1" dirty="0" err="1"/>
              <a:t>paraleloi</a:t>
            </a:r>
            <a:r>
              <a:rPr lang="cs-CZ" sz="2800" dirty="0"/>
              <a:t> (</a:t>
            </a:r>
            <a:r>
              <a:rPr lang="cs-CZ" sz="2800" i="1" dirty="0"/>
              <a:t>Souběžné životopisy</a:t>
            </a:r>
            <a:r>
              <a:rPr lang="cs-CZ" sz="2800" dirty="0"/>
              <a:t>) – 23 dvojic životopisů vynikajících Řeků a Římanů (</a:t>
            </a:r>
            <a:r>
              <a:rPr lang="cs-CZ" sz="2800" dirty="0" err="1"/>
              <a:t>Démosthenés</a:t>
            </a:r>
            <a:r>
              <a:rPr lang="cs-CZ" sz="2800" dirty="0"/>
              <a:t> – Cicero), 3 životopisy samostatné </a:t>
            </a:r>
            <a:r>
              <a:rPr lang="cs-CZ" sz="2800" dirty="0">
                <a:cs typeface="Arial" charset="0"/>
              </a:rPr>
              <a:t>→ </a:t>
            </a:r>
            <a:r>
              <a:rPr lang="cs-CZ" sz="2800" dirty="0"/>
              <a:t>rovnocennost obou antických národů</a:t>
            </a:r>
          </a:p>
          <a:p>
            <a:pPr>
              <a:lnSpc>
                <a:spcPct val="80000"/>
              </a:lnSpc>
            </a:pPr>
            <a:r>
              <a:rPr lang="cs-CZ" sz="2800" i="1" dirty="0"/>
              <a:t>Hostina sedmi mudrců, Hovory o lidském štěstí, O lásce</a:t>
            </a:r>
            <a:r>
              <a:rPr lang="cs-CZ" sz="2800" dirty="0"/>
              <a:t>, </a:t>
            </a:r>
            <a:r>
              <a:rPr lang="cs-CZ" sz="2800" i="1" dirty="0"/>
              <a:t>O poslouchání</a:t>
            </a:r>
            <a:r>
              <a:rPr lang="cs-CZ" sz="2800" dirty="0"/>
              <a:t>, </a:t>
            </a:r>
            <a:r>
              <a:rPr lang="cs-CZ" sz="2800" i="1" dirty="0"/>
              <a:t>O potlačování hněvu</a:t>
            </a:r>
            <a:r>
              <a:rPr lang="cs-CZ" sz="2800" dirty="0"/>
              <a:t>, </a:t>
            </a:r>
            <a:r>
              <a:rPr lang="cs-CZ" sz="2800" i="1" dirty="0"/>
              <a:t>O tlachavosti</a:t>
            </a:r>
            <a:r>
              <a:rPr lang="cs-CZ" sz="2800" dirty="0"/>
              <a:t>, </a:t>
            </a:r>
            <a:r>
              <a:rPr lang="cs-CZ" sz="2800" i="1" dirty="0"/>
              <a:t>O zvědavosti</a:t>
            </a:r>
            <a:r>
              <a:rPr lang="cs-CZ" sz="2800" dirty="0"/>
              <a:t>, </a:t>
            </a:r>
            <a:r>
              <a:rPr lang="cs-CZ" sz="2800" i="1" dirty="0"/>
              <a:t>Přátelé a pochlebníci</a:t>
            </a:r>
            <a:r>
              <a:rPr lang="cs-CZ" sz="2800" dirty="0"/>
              <a:t>, </a:t>
            </a:r>
            <a:r>
              <a:rPr lang="cs-CZ" sz="2800" i="1" dirty="0"/>
              <a:t>Rady manželské</a:t>
            </a:r>
            <a:r>
              <a:rPr lang="cs-CZ" sz="2800" dirty="0"/>
              <a:t>, </a:t>
            </a:r>
            <a:r>
              <a:rPr lang="cs-CZ" sz="2800" i="1" dirty="0"/>
              <a:t>Útěcha ženě</a:t>
            </a:r>
          </a:p>
          <a:p>
            <a:pPr>
              <a:lnSpc>
                <a:spcPct val="80000"/>
              </a:lnSpc>
            </a:pPr>
            <a:endParaRPr lang="cs-CZ" sz="2800" dirty="0"/>
          </a:p>
          <a:p>
            <a:pPr>
              <a:lnSpc>
                <a:spcPct val="80000"/>
              </a:lnSpc>
            </a:pPr>
            <a:r>
              <a:rPr lang="cs-CZ" sz="2800" b="1" dirty="0"/>
              <a:t>na V velký vliv po celý středověk </a:t>
            </a:r>
            <a:r>
              <a:rPr lang="cs-CZ" sz="2800" dirty="0"/>
              <a:t>(byzantské školy)</a:t>
            </a:r>
          </a:p>
          <a:p>
            <a:pPr>
              <a:lnSpc>
                <a:spcPct val="80000"/>
              </a:lnSpc>
            </a:pPr>
            <a:r>
              <a:rPr lang="cs-CZ" sz="2800" dirty="0">
                <a:cs typeface="Arial" charset="0"/>
              </a:rPr>
              <a:t>od 14. st. na Z: </a:t>
            </a:r>
            <a:r>
              <a:rPr lang="cs-CZ" sz="2800" dirty="0" err="1">
                <a:cs typeface="Arial" charset="0"/>
              </a:rPr>
              <a:t>obd</a:t>
            </a:r>
            <a:r>
              <a:rPr lang="cs-CZ" sz="2800" dirty="0">
                <a:cs typeface="Arial" charset="0"/>
              </a:rPr>
              <a:t>. renesance (a reformace): </a:t>
            </a:r>
            <a:r>
              <a:rPr lang="cs-CZ" sz="2800" dirty="0" err="1">
                <a:cs typeface="Arial" charset="0"/>
              </a:rPr>
              <a:t>Melanchthon</a:t>
            </a:r>
            <a:r>
              <a:rPr lang="cs-CZ" sz="2800" dirty="0">
                <a:cs typeface="Arial" charset="0"/>
              </a:rPr>
              <a:t>, Erasmus Rotterdamský, F. </a:t>
            </a:r>
            <a:r>
              <a:rPr lang="cs-CZ" sz="2800" dirty="0" err="1">
                <a:cs typeface="Arial" charset="0"/>
              </a:rPr>
              <a:t>Rabelais</a:t>
            </a:r>
            <a:r>
              <a:rPr lang="cs-CZ" sz="2800" dirty="0">
                <a:cs typeface="Arial" charset="0"/>
              </a:rPr>
              <a:t>, M. Montaigne, J. J. Rousseau</a:t>
            </a:r>
            <a:endParaRPr lang="cs-CZ" sz="2800" i="1" dirty="0"/>
          </a:p>
          <a:p>
            <a:pPr marL="0" indent="0">
              <a:lnSpc>
                <a:spcPct val="80000"/>
              </a:lnSpc>
              <a:buNone/>
            </a:pPr>
            <a:endParaRPr lang="cs-CZ" sz="28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Skepse</a:t>
            </a:r>
            <a:r>
              <a:rPr lang="cs-CZ" dirty="0"/>
              <a:t>. Skepticismus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/>
              <a:t>Pyrrhón</a:t>
            </a:r>
            <a:r>
              <a:rPr lang="cs-CZ" sz="2400"/>
              <a:t> z Élidy (360-270 př. Kr.) – proti užitečnosti poznání v životě: pravdu vůbec nelze poznat; naše poznání není možné ničím prověřit. Program: zdržení se úsudku (</a:t>
            </a:r>
            <a:r>
              <a:rPr lang="cs-CZ" sz="2400" i="1"/>
              <a:t>epoché</a:t>
            </a:r>
            <a:r>
              <a:rPr lang="cs-CZ" sz="2400"/>
              <a:t>). </a:t>
            </a:r>
            <a:r>
              <a:rPr lang="cs-CZ" sz="2400" i="1"/>
              <a:t>Sképsis</a:t>
            </a:r>
            <a:r>
              <a:rPr lang="cs-CZ" sz="2400"/>
              <a:t> – nazírání, hledání, zkoumání – později: zkoumání, které nevede k nalezení jistoty.</a:t>
            </a:r>
          </a:p>
          <a:p>
            <a:pPr>
              <a:lnSpc>
                <a:spcPct val="90000"/>
              </a:lnSpc>
            </a:pPr>
            <a:r>
              <a:rPr lang="cs-CZ" sz="2400"/>
              <a:t>Tři skeptické otázky: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Jaká je podstata věcí? – Neznáme ji a nemůžeme poznat.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Jak je máme hodnotit a jaký postoj k nim máme zaujmout? – Nijak, abychom dosáhli klidu, necitlivosti (</a:t>
            </a:r>
            <a:r>
              <a:rPr lang="cs-CZ" sz="2000" i="1"/>
              <a:t>ataraxiá</a:t>
            </a:r>
            <a:r>
              <a:rPr lang="cs-CZ" sz="2000"/>
              <a:t>, </a:t>
            </a:r>
            <a:r>
              <a:rPr lang="cs-CZ" sz="2000" i="1"/>
              <a:t>apatheiá</a:t>
            </a:r>
            <a:r>
              <a:rPr lang="cs-CZ" sz="2000"/>
              <a:t>).</a:t>
            </a:r>
          </a:p>
          <a:p>
            <a:pPr lvl="1">
              <a:lnSpc>
                <a:spcPct val="90000"/>
              </a:lnSpc>
            </a:pPr>
            <a:r>
              <a:rPr lang="cs-CZ" sz="2000"/>
              <a:t>Co nám z toho vzejde?</a:t>
            </a:r>
          </a:p>
          <a:p>
            <a:pPr>
              <a:lnSpc>
                <a:spcPct val="90000"/>
              </a:lnSpc>
            </a:pPr>
            <a:r>
              <a:rPr lang="cs-CZ" sz="2400"/>
              <a:t>Negace pozitivního vědeckého a filosofického myšlení.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Stoa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</p:spPr>
        <p:txBody>
          <a:bodyPr/>
          <a:lstStyle/>
          <a:p>
            <a:r>
              <a:rPr lang="cs-CZ" dirty="0"/>
              <a:t>zakladatelem </a:t>
            </a:r>
            <a:r>
              <a:rPr lang="cs-CZ" b="1" dirty="0"/>
              <a:t>Zenon z </a:t>
            </a:r>
            <a:r>
              <a:rPr lang="cs-CZ" b="1" dirty="0" err="1"/>
              <a:t>Kitia</a:t>
            </a:r>
            <a:r>
              <a:rPr lang="cs-CZ" dirty="0"/>
              <a:t> na Kypru (342/336-270 př. Kr.)</a:t>
            </a:r>
          </a:p>
          <a:p>
            <a:r>
              <a:rPr lang="cs-CZ" dirty="0"/>
              <a:t>etika: cílem štěstí, </a:t>
            </a:r>
            <a:r>
              <a:rPr lang="cs-CZ" dirty="0" err="1"/>
              <a:t>kt</a:t>
            </a:r>
            <a:r>
              <a:rPr lang="cs-CZ" dirty="0"/>
              <a:t>. spočívá ve ctnosti, v přirozeném životě dle přírody, přizpůsobení se zákonům přírody a světa</a:t>
            </a:r>
          </a:p>
          <a:p>
            <a:r>
              <a:rPr lang="cs-CZ" dirty="0"/>
              <a:t>hl. ctnosti: rozum (</a:t>
            </a:r>
            <a:r>
              <a:rPr lang="cs-CZ" dirty="0" err="1"/>
              <a:t>fronésis</a:t>
            </a:r>
            <a:r>
              <a:rPr lang="cs-CZ" dirty="0"/>
              <a:t>), odvaha, sebekontrola (mírnost), spravedlnost </a:t>
            </a:r>
          </a:p>
          <a:p>
            <a:r>
              <a:rPr lang="cs-CZ" dirty="0"/>
              <a:t>vyhýbat se vášním a afektům: požitkům, strachu, touze apod.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Stoa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40768"/>
            <a:ext cx="10972800" cy="49971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získat nezávislost na vnějších věcech, klid – </a:t>
            </a:r>
            <a:r>
              <a:rPr lang="cs-CZ" i="1" dirty="0" err="1"/>
              <a:t>ataraxiá</a:t>
            </a:r>
            <a:r>
              <a:rPr lang="cs-CZ" dirty="0"/>
              <a:t>, klidné trpění –</a:t>
            </a:r>
            <a:r>
              <a:rPr lang="cs-CZ" i="1" dirty="0"/>
              <a:t> </a:t>
            </a:r>
            <a:r>
              <a:rPr lang="cs-CZ" i="1" dirty="0" err="1"/>
              <a:t>apatheiá</a:t>
            </a:r>
            <a:r>
              <a:rPr lang="cs-CZ" i="1" dirty="0"/>
              <a:t> </a:t>
            </a:r>
          </a:p>
          <a:p>
            <a:pPr>
              <a:lnSpc>
                <a:spcPct val="90000"/>
              </a:lnSpc>
            </a:pPr>
            <a:r>
              <a:rPr lang="cs-CZ" dirty="0"/>
              <a:t>rozvíjejí i logiku</a:t>
            </a:r>
          </a:p>
          <a:p>
            <a:pPr>
              <a:lnSpc>
                <a:spcPct val="90000"/>
              </a:lnSpc>
            </a:pPr>
            <a:r>
              <a:rPr lang="cs-CZ" dirty="0"/>
              <a:t>Bůh je duší světa a aktivním principem, v sobě formy všech věcí: </a:t>
            </a:r>
            <a:r>
              <a:rPr lang="cs-CZ" i="1" dirty="0" err="1"/>
              <a:t>logoi</a:t>
            </a:r>
            <a:r>
              <a:rPr lang="cs-CZ" i="1" dirty="0"/>
              <a:t> </a:t>
            </a:r>
            <a:r>
              <a:rPr lang="cs-CZ" i="1" dirty="0" err="1"/>
              <a:t>spermatikoi</a:t>
            </a:r>
            <a:r>
              <a:rPr lang="cs-CZ" dirty="0"/>
              <a:t>, B převádí</a:t>
            </a:r>
            <a:r>
              <a:rPr lang="cs-CZ" i="1" dirty="0"/>
              <a:t> </a:t>
            </a:r>
            <a:r>
              <a:rPr lang="cs-CZ" dirty="0"/>
              <a:t>svět zpět do sebe univerzálním „spálením“ (</a:t>
            </a:r>
            <a:r>
              <a:rPr lang="cs-CZ" i="1" dirty="0" err="1"/>
              <a:t>ekpyrósis</a:t>
            </a:r>
            <a:r>
              <a:rPr lang="cs-CZ" dirty="0"/>
              <a:t>) – opakuje se</a:t>
            </a:r>
          </a:p>
          <a:p>
            <a:pPr>
              <a:lnSpc>
                <a:spcPct val="90000"/>
              </a:lnSpc>
            </a:pPr>
            <a:r>
              <a:rPr lang="cs-CZ" dirty="0"/>
              <a:t>svoboda souhlasem s nutností </a:t>
            </a:r>
            <a:r>
              <a:rPr lang="cs-CZ" dirty="0">
                <a:cs typeface="Arial" charset="0"/>
              </a:rPr>
              <a:t>→ </a:t>
            </a:r>
            <a:r>
              <a:rPr lang="cs-CZ" b="1" dirty="0">
                <a:cs typeface="Arial" charset="0"/>
              </a:rPr>
              <a:t>Seneca</a:t>
            </a:r>
            <a:r>
              <a:rPr lang="cs-CZ" dirty="0">
                <a:cs typeface="Arial" charset="0"/>
              </a:rPr>
              <a:t> (4 př. </a:t>
            </a:r>
            <a:r>
              <a:rPr lang="cs-CZ" dirty="0" err="1">
                <a:cs typeface="Arial" charset="0"/>
              </a:rPr>
              <a:t>Kr</a:t>
            </a:r>
            <a:r>
              <a:rPr lang="cs-CZ" dirty="0">
                <a:cs typeface="Arial" charset="0"/>
              </a:rPr>
              <a:t>.-65 po </a:t>
            </a:r>
            <a:r>
              <a:rPr lang="cs-CZ" dirty="0" err="1">
                <a:cs typeface="Arial" charset="0"/>
              </a:rPr>
              <a:t>Kr</a:t>
            </a:r>
            <a:r>
              <a:rPr lang="cs-CZ" dirty="0">
                <a:cs typeface="Arial" charset="0"/>
              </a:rPr>
              <a:t>., </a:t>
            </a:r>
            <a:r>
              <a:rPr lang="cs-CZ" i="1" dirty="0"/>
              <a:t>De </a:t>
            </a:r>
            <a:r>
              <a:rPr lang="cs-CZ" i="1" dirty="0" err="1"/>
              <a:t>otio</a:t>
            </a:r>
            <a:r>
              <a:rPr lang="cs-CZ" dirty="0"/>
              <a:t> / O prázdnu, </a:t>
            </a:r>
            <a:r>
              <a:rPr lang="cs-CZ" i="1" dirty="0"/>
              <a:t>De </a:t>
            </a:r>
            <a:r>
              <a:rPr lang="cs-CZ" i="1" dirty="0" err="1"/>
              <a:t>tranquillitate</a:t>
            </a:r>
            <a:r>
              <a:rPr lang="cs-CZ" i="1" dirty="0"/>
              <a:t> </a:t>
            </a:r>
            <a:r>
              <a:rPr lang="cs-CZ" i="1" dirty="0" err="1"/>
              <a:t>animi</a:t>
            </a:r>
            <a:r>
              <a:rPr lang="cs-CZ" dirty="0"/>
              <a:t> / O klidu duševním, </a:t>
            </a:r>
            <a:r>
              <a:rPr lang="cs-CZ" i="1" dirty="0"/>
              <a:t>De </a:t>
            </a:r>
            <a:r>
              <a:rPr lang="cs-CZ" i="1" dirty="0" err="1"/>
              <a:t>clementia</a:t>
            </a:r>
            <a:r>
              <a:rPr lang="cs-CZ" i="1" dirty="0"/>
              <a:t> </a:t>
            </a:r>
            <a:r>
              <a:rPr lang="cs-CZ" dirty="0"/>
              <a:t>/ O mírnosti ...</a:t>
            </a:r>
            <a:r>
              <a:rPr lang="cs-CZ" dirty="0">
                <a:cs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Epikurejská filosofie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49974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800" b="1" dirty="0" err="1"/>
              <a:t>Epikúros</a:t>
            </a:r>
            <a:r>
              <a:rPr lang="cs-CZ" sz="2800" dirty="0"/>
              <a:t> (341-270 př. Kr.) – skromný život; svět tvořen z atomů, lidská duše není nesmrtelná. Bohové se o svět a osud člověka nezajímají, </a:t>
            </a:r>
            <a:r>
              <a:rPr lang="cs-CZ" sz="2800" dirty="0" err="1"/>
              <a:t>čl</a:t>
            </a:r>
            <a:r>
              <a:rPr lang="cs-CZ" sz="2800" dirty="0"/>
              <a:t> si musí smysl života najít  a uskutečňovat sám. Nejvyšší hodnotou </a:t>
            </a:r>
            <a:r>
              <a:rPr lang="cs-CZ" sz="2800" i="1" dirty="0" err="1"/>
              <a:t>eudaimonia</a:t>
            </a:r>
            <a:r>
              <a:rPr lang="cs-CZ" sz="2800" dirty="0"/>
              <a:t> – projevuje se jako pozitivní pocit, slast, rozkoš (</a:t>
            </a:r>
            <a:r>
              <a:rPr lang="cs-CZ" sz="2800" i="1" dirty="0" err="1"/>
              <a:t>hédoné</a:t>
            </a:r>
            <a:r>
              <a:rPr lang="cs-CZ" sz="2800" dirty="0"/>
              <a:t>) – klid duše.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i="1" dirty="0"/>
              <a:t>Smrti se </a:t>
            </a:r>
            <a:r>
              <a:rPr lang="cs-CZ" sz="2800" i="1" dirty="0" err="1"/>
              <a:t>čl</a:t>
            </a:r>
            <a:r>
              <a:rPr lang="cs-CZ" sz="2800" i="1" dirty="0"/>
              <a:t> nemusí bát, protože když </a:t>
            </a:r>
            <a:r>
              <a:rPr lang="cs-CZ" sz="2800" i="1" dirty="0" err="1"/>
              <a:t>čl</a:t>
            </a:r>
            <a:r>
              <a:rPr lang="cs-CZ" sz="2800" i="1" dirty="0"/>
              <a:t> žije, není smrt, až přijde, nebude tu čl.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i="1" dirty="0"/>
              <a:t>Moudrý netouží po nesmrtelnosti, ale aby smysluplně prožil tento život.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800" dirty="0" err="1"/>
              <a:t>Epikúrova</a:t>
            </a:r>
            <a:r>
              <a:rPr lang="cs-CZ" sz="2800" dirty="0"/>
              <a:t> filosofie působila ještě ve 4. st. po Kr., kdy jeho následovníci propagovali spíše fyzické pojetí slasti.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67B3C63-FDD2-4E08-9637-24A199CC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39063" cy="686832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B4B46562-3373-4686-B550-68B33B01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261" y="-14710"/>
            <a:ext cx="4997004" cy="68700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EAE56C2-81B8-4642-8397-2A2D416A6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333" y="0"/>
            <a:ext cx="358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5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710B4F8-927A-40C7-813F-A603172F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4824"/>
            <a:ext cx="12192000" cy="2736304"/>
          </a:xfrm>
        </p:spPr>
        <p:txBody>
          <a:bodyPr>
            <a:normAutofit/>
          </a:bodyPr>
          <a:lstStyle/>
          <a:p>
            <a:r>
              <a:rPr lang="cs-CZ" dirty="0"/>
              <a:t>Filosofie jako péče o duši – pokračování: řecké počátky.</a:t>
            </a:r>
            <a:br>
              <a:rPr lang="cs-CZ" dirty="0"/>
            </a:br>
            <a:r>
              <a:rPr lang="cs-CZ" dirty="0"/>
              <a:t>Filosofie jako péče o duši ve středověku</a:t>
            </a:r>
          </a:p>
        </p:txBody>
      </p:sp>
    </p:spTree>
    <p:extLst>
      <p:ext uri="{BB962C8B-B14F-4D97-AF65-F5344CB8AC3E}">
        <p14:creationId xmlns:p14="http://schemas.microsoft.com/office/powerpoint/2010/main" val="785642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7368" y="291481"/>
            <a:ext cx="7142584" cy="1143000"/>
          </a:xfrm>
        </p:spPr>
        <p:txBody>
          <a:bodyPr/>
          <a:lstStyle/>
          <a:p>
            <a:r>
              <a:rPr lang="cs-CZ" b="1" dirty="0"/>
              <a:t>Aurelius Augustinus </a:t>
            </a:r>
            <a:r>
              <a:rPr lang="cs-CZ" dirty="0"/>
              <a:t>(354-430)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7368" y="1600201"/>
            <a:ext cx="7690566" cy="506915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„poslední muž antiky a první muž středověku“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otec úředník římské správy, matka Monika – křesťanka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narozen v </a:t>
            </a:r>
            <a:r>
              <a:rPr lang="cs-CZ" sz="2000" dirty="0" err="1"/>
              <a:t>Tagaste</a:t>
            </a:r>
            <a:r>
              <a:rPr lang="cs-CZ" sz="2000" dirty="0"/>
              <a:t> – S Afrika, římská provincie Numidie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studium rétoriky v Kartágu, život „buřiče“, promiskuitní, skládá divadelní hry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učitelem rétoriky v Kartágu, Římě, profesorem v Miláně, žije s družkou, syn </a:t>
            </a:r>
            <a:r>
              <a:rPr lang="cs-CZ" sz="2000" dirty="0" err="1"/>
              <a:t>Adeodatus</a:t>
            </a:r>
            <a:r>
              <a:rPr lang="cs-CZ" sz="2000" dirty="0"/>
              <a:t>, rozchod, život s jinou družkou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ve 32 letech konverze – matka, kázání milánského biskupa </a:t>
            </a:r>
            <a:r>
              <a:rPr lang="cs-CZ" sz="2000" b="1" dirty="0"/>
              <a:t>Ambrože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„Vezmi, čti! Vezmi, čti!“ Ř 13,13 „...vzešlo světlo jistoty v mém srdci...“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od manicheismu ke skepticismu, </a:t>
            </a:r>
            <a:r>
              <a:rPr lang="cs-CZ" sz="2000" dirty="0" err="1"/>
              <a:t>platónismu</a:t>
            </a:r>
            <a:r>
              <a:rPr lang="cs-CZ" sz="2000" dirty="0"/>
              <a:t>, </a:t>
            </a:r>
            <a:r>
              <a:rPr lang="cs-CZ" sz="2000" dirty="0" err="1"/>
              <a:t>novoplatónismu</a:t>
            </a:r>
            <a:r>
              <a:rPr lang="cs-CZ" sz="2000" dirty="0"/>
              <a:t>, ke křesťanství, křesťanská adaptace </a:t>
            </a:r>
            <a:r>
              <a:rPr lang="cs-CZ" sz="2000" dirty="0" err="1"/>
              <a:t>novoplatónismu</a:t>
            </a:r>
            <a:r>
              <a:rPr lang="cs-CZ" sz="2000" dirty="0"/>
              <a:t> (Bible a </a:t>
            </a:r>
            <a:r>
              <a:rPr lang="cs-CZ" sz="2000" dirty="0" err="1"/>
              <a:t>Plótinos</a:t>
            </a:r>
            <a:r>
              <a:rPr lang="cs-CZ" sz="2000" dirty="0"/>
              <a:t>), ... středověk, ... Pascal, Kierkegaard, ...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395 biskupem v </a:t>
            </a:r>
            <a:r>
              <a:rPr lang="cs-CZ" sz="2000" dirty="0" err="1"/>
              <a:t>Hipponu</a:t>
            </a:r>
            <a:r>
              <a:rPr lang="cs-CZ" sz="2000" dirty="0"/>
              <a:t> (</a:t>
            </a:r>
            <a:r>
              <a:rPr lang="cs-CZ" sz="2000" dirty="0" err="1"/>
              <a:t>Annaba</a:t>
            </a:r>
            <a:r>
              <a:rPr lang="cs-CZ" sz="2000" dirty="0"/>
              <a:t> v Alžírsku), zde </a:t>
            </a:r>
            <a:r>
              <a:rPr lang="cs-CZ" sz="2000" dirty="0">
                <a:cs typeface="Arial" charset="0"/>
              </a:rPr>
              <a:t>†430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C573CBC7-C975-474E-8CB9-D0B28EA0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9" t="30050" r="60243" b="42650"/>
          <a:stretch/>
        </p:blipFill>
        <p:spPr>
          <a:xfrm>
            <a:off x="7521870" y="291480"/>
            <a:ext cx="4334771" cy="25614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1B2A3C6-9849-4F12-9780-8F89470184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72" t="51050" r="17177" b="1700"/>
          <a:stretch/>
        </p:blipFill>
        <p:spPr>
          <a:xfrm>
            <a:off x="9120336" y="3432344"/>
            <a:ext cx="3071664" cy="290155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3988B37B-8F2E-4616-8FBD-EBA3E8D9F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208" y="2845031"/>
            <a:ext cx="1434053" cy="2757795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8CF52E6E-48E6-4D76-BB4B-AF5FA3D7B7B4}"/>
              </a:ext>
            </a:extLst>
          </p:cNvPr>
          <p:cNvCxnSpPr>
            <a:cxnSpLocks/>
          </p:cNvCxnSpPr>
          <p:nvPr/>
        </p:nvCxnSpPr>
        <p:spPr>
          <a:xfrm>
            <a:off x="6816080" y="3861048"/>
            <a:ext cx="1281854" cy="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35360" y="0"/>
            <a:ext cx="835292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/>
              <a:t>Aurelius</a:t>
            </a:r>
            <a:r>
              <a:rPr lang="cs-CZ" sz="2400" b="1" dirty="0"/>
              <a:t> </a:t>
            </a:r>
            <a:r>
              <a:rPr lang="cs-CZ" sz="2400" b="1" dirty="0" err="1"/>
              <a:t>Augustinus</a:t>
            </a:r>
            <a:r>
              <a:rPr lang="cs-CZ" sz="2400" b="1" dirty="0"/>
              <a:t> (354 </a:t>
            </a:r>
            <a:r>
              <a:rPr lang="cs-CZ" b="1" dirty="0"/>
              <a:t>–</a:t>
            </a:r>
            <a:r>
              <a:rPr lang="cs-CZ" dirty="0"/>
              <a:t>  </a:t>
            </a:r>
            <a:r>
              <a:rPr lang="cs-CZ" sz="2400" b="1" dirty="0"/>
              <a:t>430)</a:t>
            </a:r>
          </a:p>
          <a:p>
            <a:r>
              <a:rPr lang="cs-CZ" b="1" dirty="0"/>
              <a:t>Některá česká vydání Augustinových děl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Sv. Augustina </a:t>
            </a:r>
            <a:r>
              <a:rPr lang="cs-CZ" i="1" dirty="0" err="1"/>
              <a:t>Aurelia</a:t>
            </a:r>
            <a:r>
              <a:rPr lang="cs-CZ" i="1" dirty="0"/>
              <a:t> Rozhovor o blaženém životě</a:t>
            </a:r>
            <a:r>
              <a:rPr lang="cs-CZ" dirty="0"/>
              <a:t>. V Brně; Olomouci: Matice cyrilometodějská, 1931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Svatého Augustina Rozhovory duše s Bohem = </a:t>
            </a:r>
            <a:r>
              <a:rPr lang="cs-CZ" i="1" dirty="0" err="1"/>
              <a:t>Soliloquia</a:t>
            </a:r>
            <a:r>
              <a:rPr lang="cs-CZ" i="1" dirty="0"/>
              <a:t> </a:t>
            </a:r>
            <a:r>
              <a:rPr lang="cs-CZ" i="1" dirty="0" err="1"/>
              <a:t>animae</a:t>
            </a:r>
            <a:r>
              <a:rPr lang="cs-CZ" i="1" dirty="0"/>
              <a:t> ad </a:t>
            </a:r>
            <a:r>
              <a:rPr lang="cs-CZ" i="1" dirty="0" err="1"/>
              <a:t>Deum</a:t>
            </a:r>
            <a:r>
              <a:rPr lang="cs-CZ" dirty="0"/>
              <a:t> / V Praze: </a:t>
            </a:r>
            <a:r>
              <a:rPr lang="cs-CZ" dirty="0" err="1"/>
              <a:t>Cyrilo</a:t>
            </a:r>
            <a:r>
              <a:rPr lang="cs-CZ" dirty="0"/>
              <a:t>-</a:t>
            </a:r>
            <a:r>
              <a:rPr lang="cs-CZ" dirty="0" err="1"/>
              <a:t>Metodějské</a:t>
            </a:r>
            <a:r>
              <a:rPr lang="cs-CZ" dirty="0"/>
              <a:t> knihkupectví Gustava </a:t>
            </a:r>
            <a:r>
              <a:rPr lang="cs-CZ" dirty="0" err="1"/>
              <a:t>Francla</a:t>
            </a:r>
            <a:r>
              <a:rPr lang="cs-CZ" dirty="0"/>
              <a:t>, 1946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Čtvero pojednání o křesťanském boji</a:t>
            </a:r>
            <a:r>
              <a:rPr lang="cs-CZ" dirty="0"/>
              <a:t>. Olomouc: Krystal OP, 1948.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O Boží obci</a:t>
            </a:r>
            <a:r>
              <a:rPr lang="cs-CZ" dirty="0"/>
              <a:t>, 2 sv. Praha: Vyšehrad, 1950.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Výklad k Prvnímu listu sv. Jana</a:t>
            </a:r>
            <a:r>
              <a:rPr lang="cs-CZ" dirty="0"/>
              <a:t>, in Šestá patristická čítanka, Praha: Česká katolická charita 1989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Vyznání</a:t>
            </a:r>
            <a:r>
              <a:rPr lang="cs-CZ" dirty="0"/>
              <a:t>, Praha: Kalich, 1990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Estetika svatého Augustina a její zdroje / O pořádku. O učiteli</a:t>
            </a:r>
            <a:r>
              <a:rPr lang="cs-CZ" dirty="0"/>
              <a:t>. Praha: Karolinum, 2000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O milosti a svobodném rozhodování ; Odpověď </a:t>
            </a:r>
            <a:r>
              <a:rPr lang="cs-CZ" i="1" dirty="0" err="1"/>
              <a:t>Simplicianovi</a:t>
            </a:r>
            <a:r>
              <a:rPr lang="cs-CZ" dirty="0"/>
              <a:t>. Praha: Krystal OP, 2000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O lži a jiné úvahy</a:t>
            </a:r>
            <a:r>
              <a:rPr lang="cs-CZ" dirty="0"/>
              <a:t>. Třebíč: Akcent, 2000.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Miluj a dělej co chceš: úvahy hledajícího srdce</a:t>
            </a:r>
            <a:r>
              <a:rPr lang="cs-CZ" dirty="0"/>
              <a:t>. Praha : </a:t>
            </a:r>
            <a:r>
              <a:rPr lang="cs-CZ" dirty="0" err="1"/>
              <a:t>Paulinky</a:t>
            </a:r>
            <a:r>
              <a:rPr lang="cs-CZ" dirty="0"/>
              <a:t>, 2002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Řehole pro komunitu</a:t>
            </a:r>
            <a:r>
              <a:rPr lang="cs-CZ" dirty="0"/>
              <a:t>. Kostelní Vydří : Karmelitánské nakladatelství, 2004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Modlitby svatého Augustina</a:t>
            </a:r>
            <a:r>
              <a:rPr lang="cs-CZ" dirty="0"/>
              <a:t>. Kostelní Vydří : Karmelitánské nakladatelství, 2004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Křesťanská vzdělanost = De </a:t>
            </a:r>
            <a:r>
              <a:rPr lang="cs-CZ" i="1" dirty="0" err="1"/>
              <a:t>doctrina</a:t>
            </a:r>
            <a:r>
              <a:rPr lang="cs-CZ" i="1" dirty="0"/>
              <a:t> </a:t>
            </a:r>
            <a:r>
              <a:rPr lang="cs-CZ" i="1" dirty="0" err="1"/>
              <a:t>christiana</a:t>
            </a:r>
            <a:r>
              <a:rPr lang="cs-CZ" dirty="0"/>
              <a:t> / Aurelius Augustinus; Praha: Vyšehrad, 2004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Katechetické spisy</a:t>
            </a:r>
            <a:r>
              <a:rPr lang="cs-CZ" dirty="0"/>
              <a:t> (obsahuje </a:t>
            </a:r>
            <a:r>
              <a:rPr lang="cs-CZ" i="1" dirty="0"/>
              <a:t>O náboženském vyučování katechumenů, Kázání ke katechumenům o Vyznání víry, Vavřincova příručka o víře, naději a lásce, O křesťanském boji</a:t>
            </a:r>
            <a:r>
              <a:rPr lang="cs-CZ" dirty="0"/>
              <a:t>), Olomouc: Krystal OP, 2005</a:t>
            </a:r>
          </a:p>
          <a:p>
            <a:pPr>
              <a:buFont typeface="Wingdings" pitchFamily="2" charset="2"/>
              <a:buChar char="Ø"/>
            </a:pPr>
            <a:r>
              <a:rPr lang="cs-CZ" i="1" dirty="0"/>
              <a:t>O velikosti duše</a:t>
            </a:r>
            <a:r>
              <a:rPr lang="cs-CZ" dirty="0"/>
              <a:t> (Vyšehrad 2019)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7C0E3979-16A8-4E44-B3A3-47DB3D4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7" t="20601" r="54199" b="40550"/>
          <a:stretch/>
        </p:blipFill>
        <p:spPr>
          <a:xfrm>
            <a:off x="8537822" y="55871"/>
            <a:ext cx="3552357" cy="438124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chemeClr val="tx1"/>
                </a:solidFill>
              </a:rPr>
              <a:t>Aurelius Augustinus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400" y="1412875"/>
            <a:ext cx="10887000" cy="47132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i="1" dirty="0" err="1"/>
              <a:t>unde</a:t>
            </a:r>
            <a:r>
              <a:rPr lang="cs-CZ" sz="1800" i="1" dirty="0"/>
              <a:t> </a:t>
            </a:r>
            <a:r>
              <a:rPr lang="cs-CZ" sz="1800" i="1" dirty="0" err="1"/>
              <a:t>malum</a:t>
            </a:r>
            <a:r>
              <a:rPr lang="cs-CZ" sz="1800" i="1" dirty="0"/>
              <a:t>?</a:t>
            </a:r>
            <a:r>
              <a:rPr lang="cs-CZ" sz="1800" dirty="0"/>
              <a:t> odkud zlo? (manicheismus: od zlého boha) adaptoval </a:t>
            </a:r>
            <a:r>
              <a:rPr lang="cs-CZ" sz="1800" dirty="0" err="1"/>
              <a:t>Plótína</a:t>
            </a:r>
            <a:r>
              <a:rPr lang="cs-CZ" sz="1800" dirty="0"/>
              <a:t>: zlo jen nedostatkem dobra (nemá vlastní bytí) </a:t>
            </a:r>
            <a:r>
              <a:rPr lang="cs-CZ" sz="1800" i="1" dirty="0" err="1"/>
              <a:t>privatio</a:t>
            </a:r>
            <a:r>
              <a:rPr lang="cs-CZ" sz="1800" dirty="0"/>
              <a:t>, </a:t>
            </a:r>
            <a:r>
              <a:rPr lang="cs-CZ" sz="1800" i="1" dirty="0" err="1"/>
              <a:t>defectus</a:t>
            </a:r>
            <a:r>
              <a:rPr lang="cs-CZ" sz="1800" i="1" dirty="0"/>
              <a:t> </a:t>
            </a:r>
            <a:r>
              <a:rPr lang="cs-CZ" sz="1800" i="1" dirty="0" err="1"/>
              <a:t>boni</a:t>
            </a:r>
            <a:r>
              <a:rPr lang="cs-CZ" sz="1800" i="1" dirty="0"/>
              <a:t> </a:t>
            </a:r>
            <a:r>
              <a:rPr lang="cs-CZ" sz="1800" dirty="0"/>
              <a:t>(sr. ticho nedostatkem zvuku, temno nedostatkem světla) Neexistuje pozitivní prapříčina zla, nemá smysl ji hledat.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dopouštění zla proto, aby vzniklo ještě větší dobro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„Čím jiným jsme než vůlemi?“ – v kontextu přednosti vůle, víry a citů před ratiem (u </a:t>
            </a:r>
            <a:r>
              <a:rPr lang="cs-CZ" sz="1800" dirty="0" err="1"/>
              <a:t>čl</a:t>
            </a:r>
            <a:r>
              <a:rPr lang="cs-CZ" sz="1800" dirty="0"/>
              <a:t> podobně jako u B přednost vůle před rozumem), rozum závislý na víře: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„věříme, abychom poznávali, nepoznáváme, abychom věřili“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„věř, abys porozuměl“ (</a:t>
            </a:r>
            <a:r>
              <a:rPr lang="cs-CZ" sz="1800" i="1" dirty="0" err="1"/>
              <a:t>crede</a:t>
            </a:r>
            <a:r>
              <a:rPr lang="cs-CZ" sz="1800" i="1" dirty="0"/>
              <a:t>, </a:t>
            </a:r>
            <a:r>
              <a:rPr lang="cs-CZ" sz="1800" i="1" dirty="0" err="1"/>
              <a:t>ut</a:t>
            </a:r>
            <a:r>
              <a:rPr lang="cs-CZ" sz="1800" i="1" dirty="0"/>
              <a:t> </a:t>
            </a:r>
            <a:r>
              <a:rPr lang="cs-CZ" sz="1800" i="1" dirty="0" err="1"/>
              <a:t>intelligas</a:t>
            </a:r>
            <a:r>
              <a:rPr lang="cs-CZ" sz="1800" dirty="0"/>
              <a:t>)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(Tertulián z Kartága </a:t>
            </a:r>
            <a:r>
              <a:rPr lang="cs-CZ" sz="1600" dirty="0">
                <a:cs typeface="Arial" charset="0"/>
              </a:rPr>
              <a:t>†222</a:t>
            </a:r>
            <a:r>
              <a:rPr lang="cs-CZ" sz="1600" dirty="0"/>
              <a:t>: věřím, protože je to nesmyslné – </a:t>
            </a:r>
            <a:r>
              <a:rPr lang="cs-CZ" sz="1600" i="1" dirty="0" err="1"/>
              <a:t>credo</a:t>
            </a:r>
            <a:r>
              <a:rPr lang="cs-CZ" sz="1600" i="1" dirty="0"/>
              <a:t> </a:t>
            </a:r>
            <a:r>
              <a:rPr lang="cs-CZ" sz="1600" i="1" dirty="0" err="1"/>
              <a:t>quia</a:t>
            </a:r>
            <a:r>
              <a:rPr lang="cs-CZ" sz="1600" i="1" dirty="0"/>
              <a:t> absurdum</a:t>
            </a:r>
            <a:r>
              <a:rPr lang="cs-CZ" sz="1600" dirty="0"/>
              <a:t> // </a:t>
            </a:r>
            <a:r>
              <a:rPr lang="cs-CZ" sz="1600" i="1" dirty="0" err="1"/>
              <a:t>credibile</a:t>
            </a:r>
            <a:r>
              <a:rPr lang="cs-CZ" sz="1600" i="1" dirty="0"/>
              <a:t> </a:t>
            </a:r>
            <a:r>
              <a:rPr lang="cs-CZ" sz="1600" i="1" dirty="0" err="1"/>
              <a:t>est</a:t>
            </a:r>
            <a:r>
              <a:rPr lang="cs-CZ" sz="1600" i="1" dirty="0"/>
              <a:t>, </a:t>
            </a:r>
            <a:r>
              <a:rPr lang="cs-CZ" sz="1600" i="1" dirty="0" err="1"/>
              <a:t>quia</a:t>
            </a:r>
            <a:r>
              <a:rPr lang="cs-CZ" sz="1600" dirty="0"/>
              <a:t> </a:t>
            </a:r>
            <a:r>
              <a:rPr lang="cs-CZ" sz="1600" i="1" dirty="0" err="1"/>
              <a:t>ineptum</a:t>
            </a:r>
            <a:r>
              <a:rPr lang="cs-CZ" sz="1600" dirty="0"/>
              <a:t>/pošetilé/ </a:t>
            </a:r>
            <a:r>
              <a:rPr lang="cs-CZ" sz="1600" i="1" dirty="0" err="1"/>
              <a:t>est</a:t>
            </a:r>
            <a:r>
              <a:rPr lang="cs-CZ" sz="16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Jsem-li si jist, že pochybuji, musím mít i jistotu o své existenci. Pochybuji, tedy jsem.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jestliže se mýlím, jsem (</a:t>
            </a:r>
            <a:r>
              <a:rPr lang="cs-CZ" sz="1800" i="1" dirty="0"/>
              <a:t>si </a:t>
            </a:r>
            <a:r>
              <a:rPr lang="cs-CZ" sz="1800" i="1" dirty="0" err="1"/>
              <a:t>enim</a:t>
            </a:r>
            <a:r>
              <a:rPr lang="cs-CZ" sz="1800" i="1" dirty="0"/>
              <a:t> </a:t>
            </a:r>
            <a:r>
              <a:rPr lang="cs-CZ" sz="1800" i="1" dirty="0" err="1"/>
              <a:t>fallor</a:t>
            </a:r>
            <a:r>
              <a:rPr lang="cs-CZ" sz="1800" i="1" dirty="0"/>
              <a:t>, sum</a:t>
            </a:r>
            <a:r>
              <a:rPr lang="cs-CZ" sz="18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„doktor milosti“ (</a:t>
            </a:r>
            <a:r>
              <a:rPr lang="cs-CZ" sz="1800" dirty="0" err="1"/>
              <a:t>doctor</a:t>
            </a:r>
            <a:r>
              <a:rPr lang="cs-CZ" sz="1800" dirty="0"/>
              <a:t> </a:t>
            </a:r>
            <a:r>
              <a:rPr lang="cs-CZ" sz="1800" dirty="0" err="1"/>
              <a:t>gratiae</a:t>
            </a:r>
            <a:r>
              <a:rPr lang="cs-CZ" sz="1800" dirty="0"/>
              <a:t>): „sám ze sebe není nikdo nic jiného než lež a hřích“ (proti </a:t>
            </a:r>
            <a:r>
              <a:rPr lang="cs-CZ" sz="1800" dirty="0" err="1"/>
              <a:t>Pelagiovi</a:t>
            </a:r>
            <a:r>
              <a:rPr lang="cs-CZ" sz="1800" dirty="0"/>
              <a:t>: „je vždy plně v moci člověka hřešit či nehřešit“, „svobodou své vůle je člověk na Bohu nezávislý“, již sama svobodná vůle milostí, díky ní </a:t>
            </a:r>
            <a:r>
              <a:rPr lang="cs-CZ" sz="1800" dirty="0" err="1"/>
              <a:t>čl</a:t>
            </a:r>
            <a:r>
              <a:rPr lang="cs-CZ" sz="1800" dirty="0"/>
              <a:t> učiněn Bohem schopným dosáhnout osobní spásy)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8713788" cy="1143000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Anicius</a:t>
            </a:r>
            <a:r>
              <a:rPr lang="cs-CZ" sz="4000" dirty="0"/>
              <a:t> </a:t>
            </a:r>
            <a:r>
              <a:rPr lang="cs-CZ" sz="4000" dirty="0" err="1"/>
              <a:t>Manlius</a:t>
            </a:r>
            <a:r>
              <a:rPr lang="cs-CZ" sz="4000" dirty="0"/>
              <a:t> </a:t>
            </a:r>
            <a:r>
              <a:rPr lang="cs-CZ" sz="4000" dirty="0" err="1"/>
              <a:t>Severinus</a:t>
            </a:r>
            <a:r>
              <a:rPr lang="cs-CZ" sz="4000" dirty="0"/>
              <a:t> </a:t>
            </a:r>
            <a:r>
              <a:rPr lang="cs-CZ" sz="4000" b="1" dirty="0" err="1"/>
              <a:t>Boëthius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470-524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/>
              <a:t>„poslední Říman ... a první scholastik“ – seznamoval středověk s antickou filosofií</a:t>
            </a:r>
          </a:p>
          <a:p>
            <a:pPr>
              <a:lnSpc>
                <a:spcPct val="90000"/>
              </a:lnSpc>
            </a:pPr>
            <a:r>
              <a:rPr lang="cs-CZ" sz="2400"/>
              <a:t>silnější filosofický, než náboženský zájem </a:t>
            </a:r>
            <a:r>
              <a:rPr lang="cs-CZ" sz="2400">
                <a:cs typeface="Arial" charset="0"/>
              </a:rPr>
              <a:t>→ často řazen na konec antiky, před Augustina (začátek „středověké filosofie“), i když časově pozdější</a:t>
            </a:r>
          </a:p>
          <a:p>
            <a:pPr>
              <a:lnSpc>
                <a:spcPct val="90000"/>
              </a:lnSpc>
            </a:pPr>
            <a:r>
              <a:rPr lang="cs-CZ" sz="2400" i="1"/>
              <a:t>nomen omen</a:t>
            </a:r>
            <a:r>
              <a:rPr lang="cs-CZ" sz="2400"/>
              <a:t>,</a:t>
            </a:r>
            <a:r>
              <a:rPr lang="cs-CZ" sz="2400" i="1"/>
              <a:t> nomen poetae</a:t>
            </a:r>
            <a:r>
              <a:rPr lang="cs-CZ" sz="2400"/>
              <a:t>: znamení, pro poznání původu a naznačení budoucnosti: Anicius – rod Nepřemožených Fabiů (l. </a:t>
            </a:r>
            <a:r>
              <a:rPr lang="cs-CZ" sz="2400" i="1"/>
              <a:t>anikos</a:t>
            </a:r>
            <a:r>
              <a:rPr lang="cs-CZ" sz="2400"/>
              <a:t>: nepřemožený); Severinus: soudcovská přísnost (l. </a:t>
            </a:r>
            <a:r>
              <a:rPr lang="cs-CZ" sz="2400" i="1"/>
              <a:t>severus</a:t>
            </a:r>
            <a:r>
              <a:rPr lang="cs-CZ" sz="2400"/>
              <a:t>: přísný), vytrvalý v učení (l. </a:t>
            </a:r>
            <a:r>
              <a:rPr lang="cs-CZ" sz="2400" i="1"/>
              <a:t>perseverare</a:t>
            </a:r>
            <a:r>
              <a:rPr lang="cs-CZ" sz="2400"/>
              <a:t>: vytrvat), Boëthius – řeckého původu: pomocník (ř. </a:t>
            </a:r>
            <a:r>
              <a:rPr lang="cs-CZ" sz="2400" i="1"/>
              <a:t>boétheó</a:t>
            </a:r>
            <a:r>
              <a:rPr lang="cs-CZ" sz="2400"/>
              <a:t>: přispívám k pomoci, pomáhám; ř. </a:t>
            </a:r>
            <a:r>
              <a:rPr lang="cs-CZ" sz="2400" i="1"/>
              <a:t>boéthós</a:t>
            </a:r>
            <a:r>
              <a:rPr lang="cs-CZ" sz="2400"/>
              <a:t>: na volání spějící, pomocný – ř. </a:t>
            </a:r>
            <a:r>
              <a:rPr lang="cs-CZ" sz="2400" i="1"/>
              <a:t>boé</a:t>
            </a:r>
            <a:r>
              <a:rPr lang="cs-CZ" sz="2400"/>
              <a:t>: volání; </a:t>
            </a:r>
            <a:r>
              <a:rPr lang="cs-CZ" sz="2400" i="1"/>
              <a:t>boétheia</a:t>
            </a:r>
            <a:r>
              <a:rPr lang="cs-CZ" sz="2400"/>
              <a:t>: pomoc)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8713788" cy="1143000"/>
          </a:xfrm>
        </p:spPr>
        <p:txBody>
          <a:bodyPr>
            <a:normAutofit fontScale="90000"/>
          </a:bodyPr>
          <a:lstStyle/>
          <a:p>
            <a:r>
              <a:rPr lang="cs-CZ" sz="4000"/>
              <a:t>Anicius Manlius Severinus Boëthius</a:t>
            </a:r>
            <a:br>
              <a:rPr lang="cs-CZ" sz="4000"/>
            </a:br>
            <a:r>
              <a:rPr lang="cs-CZ" sz="4000"/>
              <a:t>470-524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1384" y="1600200"/>
            <a:ext cx="11089232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ze slavné římské rodiny, osiřel, (pěstoun senátor </a:t>
            </a:r>
            <a:r>
              <a:rPr lang="cs-CZ" sz="2000" dirty="0" err="1"/>
              <a:t>Symmachus</a:t>
            </a:r>
            <a:r>
              <a:rPr lang="cs-CZ" sz="2000" dirty="0"/>
              <a:t>) vzdělání, Athény, řečtina, zájem o vědy, hudbu, matematiku, filosofii, politiku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píše učebnice z různých oborů, překládá Platona i Aristotela </a:t>
            </a:r>
            <a:r>
              <a:rPr lang="cs-CZ" sz="2000" dirty="0">
                <a:cs typeface="Arial" charset="0"/>
              </a:rPr>
              <a:t>→ Jan </a:t>
            </a:r>
            <a:r>
              <a:rPr lang="cs-CZ" sz="2000" dirty="0" err="1">
                <a:cs typeface="Arial" charset="0"/>
              </a:rPr>
              <a:t>Scotus</a:t>
            </a:r>
            <a:r>
              <a:rPr lang="cs-CZ" sz="2000" dirty="0">
                <a:cs typeface="Arial" charset="0"/>
              </a:rPr>
              <a:t> </a:t>
            </a:r>
            <a:r>
              <a:rPr lang="cs-CZ" sz="2000" dirty="0" err="1">
                <a:cs typeface="Arial" charset="0"/>
              </a:rPr>
              <a:t>Eriugena</a:t>
            </a:r>
            <a:r>
              <a:rPr lang="cs-CZ" sz="2000" dirty="0">
                <a:cs typeface="Arial" charset="0"/>
              </a:rPr>
              <a:t> (810-877 „první otec scholastiky“ – první vyslovil scholastické přesvědčení: </a:t>
            </a:r>
            <a:r>
              <a:rPr lang="cs-CZ" sz="2000" i="1" dirty="0">
                <a:cs typeface="Arial" charset="0"/>
              </a:rPr>
              <a:t>pravé náboženství je zároveň pravou filosofií</a:t>
            </a:r>
            <a:r>
              <a:rPr lang="cs-CZ" sz="2000" dirty="0">
                <a:cs typeface="Arial" charset="0"/>
              </a:rPr>
              <a:t>) zná Aristotelovu logiku a fyziku díky </a:t>
            </a:r>
            <a:r>
              <a:rPr lang="cs-CZ" sz="2000" dirty="0" err="1">
                <a:cs typeface="Arial" charset="0"/>
              </a:rPr>
              <a:t>Boëthiovo</a:t>
            </a:r>
            <a:r>
              <a:rPr lang="cs-CZ" sz="2000" dirty="0">
                <a:cs typeface="Arial" charset="0"/>
              </a:rPr>
              <a:t> </a:t>
            </a:r>
            <a:r>
              <a:rPr lang="cs-CZ" sz="2000" i="1" dirty="0">
                <a:cs typeface="Arial" charset="0"/>
              </a:rPr>
              <a:t>In </a:t>
            </a:r>
            <a:r>
              <a:rPr lang="cs-CZ" sz="2000" i="1" dirty="0" err="1">
                <a:cs typeface="Arial" charset="0"/>
              </a:rPr>
              <a:t>Aristotelis</a:t>
            </a:r>
            <a:r>
              <a:rPr lang="cs-CZ" sz="2000" i="1" dirty="0">
                <a:cs typeface="Arial" charset="0"/>
              </a:rPr>
              <a:t> De </a:t>
            </a:r>
            <a:r>
              <a:rPr lang="cs-CZ" sz="2000" i="1" dirty="0" err="1">
                <a:cs typeface="Arial" charset="0"/>
              </a:rPr>
              <a:t>interpretatione</a:t>
            </a:r>
            <a:r>
              <a:rPr lang="cs-CZ" sz="2000" i="1" dirty="0">
                <a:cs typeface="Arial" charset="0"/>
              </a:rPr>
              <a:t> </a:t>
            </a:r>
            <a:r>
              <a:rPr lang="cs-CZ" sz="2000" dirty="0">
                <a:cs typeface="Arial" charset="0"/>
              </a:rPr>
              <a:t>– základy latinské filosofické terminologie, </a:t>
            </a:r>
            <a:r>
              <a:rPr lang="cs-CZ" sz="2000" dirty="0" err="1">
                <a:cs typeface="Arial" charset="0"/>
              </a:rPr>
              <a:t>Boëthius</a:t>
            </a:r>
            <a:r>
              <a:rPr lang="cs-CZ" sz="2000" dirty="0">
                <a:cs typeface="Arial" charset="0"/>
              </a:rPr>
              <a:t> zprostředkovává i učení alexandrijské školy (spor o studium </a:t>
            </a:r>
            <a:r>
              <a:rPr lang="cs-CZ" sz="2000" dirty="0" err="1">
                <a:cs typeface="Arial" charset="0"/>
              </a:rPr>
              <a:t>Boëth</a:t>
            </a:r>
            <a:r>
              <a:rPr lang="cs-CZ" sz="2000" dirty="0">
                <a:cs typeface="Arial" charset="0"/>
              </a:rPr>
              <a:t>. v  Alexandrii) latinskému Západu. Poprvé ukazuje, jak lze aplikovat aristotelskou filosofii na teologické učení (</a:t>
            </a:r>
            <a:r>
              <a:rPr lang="cs-CZ" sz="2000" i="1" dirty="0">
                <a:cs typeface="Arial" charset="0"/>
              </a:rPr>
              <a:t>O Trojici</a:t>
            </a:r>
            <a:r>
              <a:rPr lang="cs-CZ" sz="2000" dirty="0">
                <a:cs typeface="Arial" charset="0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cs-CZ" sz="2000" i="1" dirty="0">
                <a:cs typeface="Arial" charset="0"/>
              </a:rPr>
              <a:t>magister </a:t>
            </a:r>
            <a:r>
              <a:rPr lang="cs-CZ" sz="2000" i="1" dirty="0" err="1">
                <a:cs typeface="Arial" charset="0"/>
              </a:rPr>
              <a:t>translationis</a:t>
            </a:r>
            <a:r>
              <a:rPr lang="cs-CZ" sz="2000" dirty="0">
                <a:cs typeface="Arial" charset="0"/>
              </a:rPr>
              <a:t>: </a:t>
            </a:r>
            <a:r>
              <a:rPr lang="cs-CZ" sz="2000" i="1" dirty="0">
                <a:cs typeface="Arial" charset="0"/>
              </a:rPr>
              <a:t>Přeložím do latiny každou Aristotelovu knihu, která se mi jen dostane do ruky, i veškeré Platónovy dialogy</a:t>
            </a:r>
            <a:r>
              <a:rPr lang="cs-CZ" sz="2000" dirty="0">
                <a:cs typeface="Arial" charset="0"/>
              </a:rPr>
              <a:t>...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Řídí se radou Platona a účastní se státní správy, za zásluhy odměněn a jmenován </a:t>
            </a:r>
            <a:r>
              <a:rPr lang="cs-CZ" sz="2000" i="1" dirty="0"/>
              <a:t>magister </a:t>
            </a:r>
            <a:r>
              <a:rPr lang="cs-CZ" sz="2000" i="1" dirty="0" err="1"/>
              <a:t>officiorum</a:t>
            </a:r>
            <a:r>
              <a:rPr lang="cs-CZ" sz="2000" dirty="0"/>
              <a:t> – v čele veškeré státní úřední služby. Nařčen z velezrady (zřejmě podporoval snahy národní římské strany po spojení s byzantskou říší), uvězněn, bez obhajoby popraven, uctíván jako světec Severin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8713788" cy="1143000"/>
          </a:xfrm>
        </p:spPr>
        <p:txBody>
          <a:bodyPr>
            <a:normAutofit fontScale="90000"/>
          </a:bodyPr>
          <a:lstStyle/>
          <a:p>
            <a:r>
              <a:rPr lang="cs-CZ" sz="4000"/>
              <a:t>Anicius Manlius Severinus Boëthius</a:t>
            </a:r>
            <a:br>
              <a:rPr lang="cs-CZ" sz="4000"/>
            </a:br>
            <a:r>
              <a:rPr lang="cs-CZ" sz="4000"/>
              <a:t>470-524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392" y="1600201"/>
            <a:ext cx="11017224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/>
              <a:t>Philosophiae</a:t>
            </a:r>
            <a:r>
              <a:rPr lang="cs-CZ" sz="2400" dirty="0"/>
              <a:t> </a:t>
            </a:r>
            <a:r>
              <a:rPr lang="cs-CZ" sz="2400" dirty="0" err="1"/>
              <a:t>consolatio</a:t>
            </a:r>
            <a:r>
              <a:rPr lang="cs-CZ" sz="2400" dirty="0"/>
              <a:t> / </a:t>
            </a:r>
            <a:r>
              <a:rPr lang="cs-CZ" sz="2400" i="1" dirty="0" err="1"/>
              <a:t>Philosophiae</a:t>
            </a:r>
            <a:r>
              <a:rPr lang="cs-CZ" sz="2400" i="1" dirty="0"/>
              <a:t> </a:t>
            </a:r>
            <a:r>
              <a:rPr lang="cs-CZ" sz="2400" i="1" dirty="0" err="1"/>
              <a:t>Consolationis</a:t>
            </a:r>
            <a:r>
              <a:rPr lang="cs-CZ" sz="2400" dirty="0"/>
              <a:t> / </a:t>
            </a:r>
            <a:r>
              <a:rPr lang="cs-CZ" sz="2400" i="1" dirty="0"/>
              <a:t>De </a:t>
            </a:r>
            <a:r>
              <a:rPr lang="cs-CZ" sz="2400" i="1" dirty="0" err="1"/>
              <a:t>consolatione</a:t>
            </a:r>
            <a:r>
              <a:rPr lang="cs-CZ" sz="2400" i="1" dirty="0"/>
              <a:t> </a:t>
            </a:r>
            <a:r>
              <a:rPr lang="cs-CZ" sz="2400" i="1" dirty="0" err="1"/>
              <a:t>philosophiae</a:t>
            </a:r>
            <a:r>
              <a:rPr lang="cs-CZ" sz="2400" dirty="0"/>
              <a:t> / </a:t>
            </a:r>
            <a:r>
              <a:rPr lang="cs-CZ" sz="2400" i="1" dirty="0"/>
              <a:t>Útěcha z filosofie</a:t>
            </a:r>
            <a:r>
              <a:rPr lang="cs-CZ" sz="2400" dirty="0"/>
              <a:t> / </a:t>
            </a:r>
            <a:r>
              <a:rPr lang="cs-CZ" sz="2400" i="1" dirty="0"/>
              <a:t>Filosofie utěšitelka.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ve středověku jedna z nejpřekládanějších a nejčtenějších knih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V češtině poprvé ukázky r. 1883, celé r. 1930, 1941.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Filosofie, šat s písmeny P ( </a:t>
            </a:r>
            <a:r>
              <a:rPr lang="el-GR" sz="2400" dirty="0">
                <a:cs typeface="Arial" charset="0"/>
              </a:rPr>
              <a:t>Π</a:t>
            </a:r>
            <a:r>
              <a:rPr lang="cs-CZ" sz="2400" dirty="0">
                <a:cs typeface="Arial" charset="0"/>
              </a:rPr>
              <a:t>, </a:t>
            </a:r>
            <a:r>
              <a:rPr lang="cs-CZ" sz="2400" i="1" dirty="0" err="1"/>
              <a:t>praxis</a:t>
            </a:r>
            <a:r>
              <a:rPr lang="cs-CZ" sz="2400" dirty="0"/>
              <a:t>) a TH (</a:t>
            </a:r>
            <a:r>
              <a:rPr lang="el-GR" sz="2400" dirty="0">
                <a:cs typeface="Arial" charset="0"/>
              </a:rPr>
              <a:t>Θ</a:t>
            </a:r>
            <a:r>
              <a:rPr lang="cs-CZ" sz="2400" dirty="0">
                <a:cs typeface="Arial" charset="0"/>
              </a:rPr>
              <a:t>, </a:t>
            </a:r>
            <a:r>
              <a:rPr lang="cs-CZ" sz="2400" i="1" dirty="0" err="1"/>
              <a:t>theoria</a:t>
            </a:r>
            <a:r>
              <a:rPr lang="cs-CZ" sz="2400" dirty="0"/>
              <a:t>), žebřík: </a:t>
            </a:r>
            <a:r>
              <a:rPr lang="cs-CZ" sz="2400" dirty="0" err="1"/>
              <a:t>Praxis</a:t>
            </a:r>
            <a:r>
              <a:rPr lang="cs-CZ" sz="2400" dirty="0"/>
              <a:t> je žebříkem k </a:t>
            </a:r>
            <a:r>
              <a:rPr lang="cs-CZ" sz="2400" dirty="0" err="1"/>
              <a:t>Theória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tzv. </a:t>
            </a:r>
            <a:r>
              <a:rPr lang="cs-CZ" sz="2400" dirty="0" err="1"/>
              <a:t>konsolační</a:t>
            </a:r>
            <a:r>
              <a:rPr lang="cs-CZ" sz="2400" dirty="0"/>
              <a:t> literatura: </a:t>
            </a:r>
            <a:r>
              <a:rPr lang="cs-CZ" sz="2400" dirty="0" err="1"/>
              <a:t>Krantor</a:t>
            </a:r>
            <a:r>
              <a:rPr lang="cs-CZ" sz="2400" dirty="0"/>
              <a:t> ze </a:t>
            </a:r>
            <a:r>
              <a:rPr lang="cs-CZ" sz="2400" dirty="0" err="1"/>
              <a:t>Soloi</a:t>
            </a:r>
            <a:r>
              <a:rPr lang="cs-CZ" sz="2400" dirty="0"/>
              <a:t>, </a:t>
            </a:r>
            <a:r>
              <a:rPr lang="cs-CZ" sz="2400" dirty="0" err="1"/>
              <a:t>Chrysippos</a:t>
            </a:r>
            <a:r>
              <a:rPr lang="cs-CZ" sz="2400" dirty="0"/>
              <a:t>, </a:t>
            </a:r>
            <a:r>
              <a:rPr lang="cs-CZ" sz="2400" dirty="0" err="1"/>
              <a:t>Plútarchos</a:t>
            </a:r>
            <a:r>
              <a:rPr lang="cs-CZ" sz="2400" dirty="0"/>
              <a:t>, Cicero, Seneka, </a:t>
            </a:r>
            <a:r>
              <a:rPr lang="cs-CZ" sz="2400" dirty="0" err="1"/>
              <a:t>Boëthius</a:t>
            </a:r>
            <a:r>
              <a:rPr lang="cs-CZ" sz="2400" dirty="0"/>
              <a:t>, ... Komenský, ... E. Rádl </a:t>
            </a:r>
            <a:r>
              <a:rPr lang="cs-CZ" sz="2400" i="1" dirty="0"/>
              <a:t>Útěcha z filosofie</a:t>
            </a:r>
            <a:r>
              <a:rPr lang="cs-CZ" sz="2400" dirty="0"/>
              <a:t>, Praha 1946.</a:t>
            </a:r>
          </a:p>
          <a:p>
            <a:pPr>
              <a:lnSpc>
                <a:spcPct val="90000"/>
              </a:lnSpc>
            </a:pPr>
            <a:endParaRPr lang="cs-CZ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74638"/>
            <a:ext cx="8713788" cy="1143000"/>
          </a:xfrm>
        </p:spPr>
        <p:txBody>
          <a:bodyPr>
            <a:normAutofit fontScale="90000"/>
          </a:bodyPr>
          <a:lstStyle/>
          <a:p>
            <a:r>
              <a:rPr lang="cs-CZ" sz="4000"/>
              <a:t>Anicius Manlius Severinus Boëthius</a:t>
            </a:r>
            <a:br>
              <a:rPr lang="cs-CZ" sz="4000"/>
            </a:br>
            <a:r>
              <a:rPr lang="cs-CZ" sz="4000"/>
              <a:t>470-524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392" y="1600200"/>
            <a:ext cx="1094521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„je třeba s klidnou myslí snášet vše, co se děje na zápasišti osudu, jakmile jsi složil svou šíji pod jeho jho“ (stoa)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„Domnívám se, že lidem více prospívá osud nepříznivý než příznivý. Tento totiž předstírá blaho a klame, ač se zdá, že lichotí. Onen však je vždy pravdivý, když stálou změnou dokazuje, že je nestálý. Tento klame, onen poučuje.“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„Platón se domnívá, že rody, druhy a jiné obecniny jsou poznávány nejen odděleně od těl, ale že tyto obecniny existují mimo těla. Naproti tomu </a:t>
            </a:r>
            <a:r>
              <a:rPr lang="cs-CZ" sz="2400" dirty="0" err="1"/>
              <a:t>Aristotelés</a:t>
            </a:r>
            <a:r>
              <a:rPr lang="cs-CZ" sz="2400" dirty="0"/>
              <a:t> zastává názor, že věci netělesné a obecniny jsou skutečnými předměty poznání, ale existují jen ve věcech spadajících pod naše smysly.“ V komentáři k Aristotelovi na straně Aristotela (vyžaduje to autor díla), v Útěše na straně Platóna. (středověku odkázal spor o </a:t>
            </a:r>
            <a:r>
              <a:rPr lang="cs-CZ" sz="2400" dirty="0" err="1"/>
              <a:t>universálie</a:t>
            </a:r>
            <a:r>
              <a:rPr lang="cs-CZ" sz="2400" dirty="0"/>
              <a:t>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FFD9B1-8E66-436E-89A2-9754DB92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Poznámka a pozvánka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32E73E8-A0EB-4DD0-958F-BF2B85F5F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 Augustinovi a </a:t>
            </a:r>
            <a:r>
              <a:rPr lang="cs-CZ" dirty="0" err="1"/>
              <a:t>Boëthiovi</a:t>
            </a:r>
            <a:r>
              <a:rPr lang="cs-CZ" dirty="0"/>
              <a:t> se vrátíme na začátku letního semestru (materiály jsem nechala v prezentaci jen pro zvídavé)</a:t>
            </a:r>
          </a:p>
          <a:p>
            <a:r>
              <a:rPr lang="cs-CZ" dirty="0"/>
              <a:t>Srdečně Vás zvu na </a:t>
            </a:r>
            <a:r>
              <a:rPr lang="cs-CZ" i="1" dirty="0"/>
              <a:t>Zimní školu filosofie výchovy</a:t>
            </a:r>
            <a:r>
              <a:rPr lang="cs-CZ" dirty="0"/>
              <a:t> – probíhá on-line v posledním lednovém týdnu, vždy od 14 hodin, není třeba se nikam hlásit, stačí kliknout na připojení a být u toho. Zde bližší informace (je možné se připojit kdykoliv, i jen na jeden den):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https://docs.google.com/document/d/1YhbPJfPITx7GXJsCM7e1FiHd0qJPthc5Aa_4aStD13g/edit?usp=sharing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9670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392" y="188512"/>
            <a:ext cx="8229600" cy="850106"/>
          </a:xfrm>
        </p:spPr>
        <p:txBody>
          <a:bodyPr/>
          <a:lstStyle/>
          <a:p>
            <a:r>
              <a:rPr lang="cs-CZ" dirty="0"/>
              <a:t>Metody filosofie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392" y="1124744"/>
            <a:ext cx="8568952" cy="532859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cap="small" dirty="0" err="1"/>
              <a:t>methodos</a:t>
            </a:r>
            <a:endParaRPr lang="cs-CZ" cap="small" dirty="0"/>
          </a:p>
          <a:p>
            <a:pPr>
              <a:buNone/>
            </a:pPr>
            <a:r>
              <a:rPr lang="cs-CZ" b="1" cap="small" dirty="0" err="1">
                <a:solidFill>
                  <a:srgbClr val="FF0000"/>
                </a:solidFill>
              </a:rPr>
              <a:t>epimeleia</a:t>
            </a:r>
            <a:r>
              <a:rPr lang="cs-CZ" b="1" cap="small" dirty="0">
                <a:solidFill>
                  <a:srgbClr val="FF0000"/>
                </a:solidFill>
              </a:rPr>
              <a:t> peri </a:t>
            </a:r>
            <a:r>
              <a:rPr lang="cs-CZ" b="1" cap="small" dirty="0" err="1">
                <a:solidFill>
                  <a:srgbClr val="FF0000"/>
                </a:solidFill>
              </a:rPr>
              <a:t>tés</a:t>
            </a:r>
            <a:r>
              <a:rPr lang="cs-CZ" b="1" cap="small" dirty="0">
                <a:solidFill>
                  <a:srgbClr val="FF0000"/>
                </a:solidFill>
              </a:rPr>
              <a:t> </a:t>
            </a:r>
            <a:r>
              <a:rPr lang="cs-CZ" b="1" cap="small" dirty="0" err="1">
                <a:solidFill>
                  <a:srgbClr val="FF0000"/>
                </a:solidFill>
              </a:rPr>
              <a:t>psychés</a:t>
            </a:r>
            <a:r>
              <a:rPr lang="cs-CZ" b="1" cap="small" dirty="0">
                <a:solidFill>
                  <a:srgbClr val="FF0000"/>
                </a:solidFill>
              </a:rPr>
              <a:t> </a:t>
            </a:r>
            <a:r>
              <a:rPr lang="cs-CZ" dirty="0"/>
              <a:t>(Cicero: </a:t>
            </a:r>
            <a:r>
              <a:rPr lang="cs-CZ" b="1" i="1" dirty="0" err="1">
                <a:solidFill>
                  <a:srgbClr val="FF0000"/>
                </a:solidFill>
              </a:rPr>
              <a:t>cultura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animi</a:t>
            </a:r>
            <a:r>
              <a:rPr lang="cs-CZ" dirty="0"/>
              <a:t>)</a:t>
            </a:r>
          </a:p>
          <a:p>
            <a:r>
              <a:rPr lang="cs-CZ" dirty="0"/>
              <a:t>logos → </a:t>
            </a:r>
            <a:r>
              <a:rPr lang="cs-CZ" dirty="0" err="1"/>
              <a:t>dia</a:t>
            </a:r>
            <a:r>
              <a:rPr lang="cs-CZ" dirty="0"/>
              <a:t>-logos</a:t>
            </a:r>
          </a:p>
          <a:p>
            <a:endParaRPr lang="cs-CZ" dirty="0"/>
          </a:p>
          <a:p>
            <a:r>
              <a:rPr lang="cs-CZ" dirty="0"/>
              <a:t>tázání</a:t>
            </a:r>
          </a:p>
          <a:p>
            <a:r>
              <a:rPr lang="cs-CZ" dirty="0"/>
              <a:t>myšlení (myšlení, které myslí), zvažování, výklad, interpretace (viz dále: Nietzsche), „podobné se poznává podobným“</a:t>
            </a:r>
          </a:p>
          <a:p>
            <a:r>
              <a:rPr lang="cs-CZ" b="1" dirty="0">
                <a:solidFill>
                  <a:srgbClr val="FF0000"/>
                </a:solidFill>
              </a:rPr>
              <a:t>péče o duši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/>
              <a:t>Metody vědy? Popis (měření, vážení, poměřování, rozlehlost…), analýza, syntéza, srovnání…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31B4114-C5AB-4344-B3FE-C5C70B3B7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5" t="35291" r="42097" b="48183"/>
          <a:stretch/>
        </p:blipFill>
        <p:spPr>
          <a:xfrm>
            <a:off x="9192344" y="102385"/>
            <a:ext cx="2934380" cy="250629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AC76379E-5721-48E2-8992-C78DF16955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5" t="32150" r="22445" b="22700"/>
          <a:stretch/>
        </p:blipFill>
        <p:spPr>
          <a:xfrm>
            <a:off x="8976320" y="2800963"/>
            <a:ext cx="3150404" cy="24630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826" y="908720"/>
            <a:ext cx="1177834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14"/>
          <p:cNvSpPr>
            <a:spLocks noGrp="1" noChangeArrowheads="1"/>
          </p:cNvSpPr>
          <p:nvPr>
            <p:ph type="title"/>
          </p:nvPr>
        </p:nvSpPr>
        <p:spPr>
          <a:xfrm>
            <a:off x="601094" y="-2111"/>
            <a:ext cx="10972800" cy="1143000"/>
          </a:xfrm>
        </p:spPr>
        <p:txBody>
          <a:bodyPr/>
          <a:lstStyle/>
          <a:p>
            <a:pPr eaLnBrk="1" hangingPunct="1"/>
            <a:r>
              <a:rPr lang="cs-CZ" b="1" dirty="0">
                <a:hlinkClick r:id="rId3"/>
              </a:rPr>
              <a:t>Athénská škola</a:t>
            </a:r>
            <a:endParaRPr lang="cs-CZ" b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6B3154D-D43F-421E-BDDD-F243C1670D4C}"/>
              </a:ext>
            </a:extLst>
          </p:cNvPr>
          <p:cNvSpPr txBox="1"/>
          <p:nvPr/>
        </p:nvSpPr>
        <p:spPr>
          <a:xfrm>
            <a:off x="198320" y="4933617"/>
            <a:ext cx="11778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1: </a:t>
            </a:r>
            <a:r>
              <a:rPr lang="cs-CZ" b="1" dirty="0" err="1"/>
              <a:t>Zénón</a:t>
            </a:r>
            <a:r>
              <a:rPr lang="cs-CZ" dirty="0"/>
              <a:t> z </a:t>
            </a:r>
            <a:r>
              <a:rPr lang="cs-CZ" dirty="0" err="1"/>
              <a:t>Kitia</a:t>
            </a:r>
            <a:r>
              <a:rPr lang="cs-CZ" dirty="0"/>
              <a:t> nebo </a:t>
            </a:r>
            <a:r>
              <a:rPr lang="cs-CZ" dirty="0" err="1"/>
              <a:t>Zénón</a:t>
            </a:r>
            <a:r>
              <a:rPr lang="cs-CZ" dirty="0"/>
              <a:t> z Eleje – 2: </a:t>
            </a:r>
            <a:r>
              <a:rPr lang="cs-CZ" b="1" dirty="0" err="1"/>
              <a:t>Epikúros</a:t>
            </a:r>
            <a:r>
              <a:rPr lang="cs-CZ" dirty="0"/>
              <a:t> – 3: Federico II. </a:t>
            </a:r>
            <a:r>
              <a:rPr lang="cs-CZ" dirty="0" err="1"/>
              <a:t>Gonzaga</a:t>
            </a:r>
            <a:r>
              <a:rPr lang="cs-CZ" dirty="0"/>
              <a:t> – 4: </a:t>
            </a:r>
            <a:r>
              <a:rPr lang="cs-CZ" b="1" dirty="0" err="1"/>
              <a:t>Boëthius</a:t>
            </a:r>
            <a:r>
              <a:rPr lang="cs-CZ" dirty="0"/>
              <a:t> nebo </a:t>
            </a:r>
            <a:r>
              <a:rPr lang="cs-CZ" b="1" dirty="0" err="1"/>
              <a:t>Anaximandros</a:t>
            </a:r>
            <a:r>
              <a:rPr lang="cs-CZ" dirty="0"/>
              <a:t> nebo </a:t>
            </a:r>
            <a:r>
              <a:rPr lang="cs-CZ" dirty="0" err="1"/>
              <a:t>Empedoklés</a:t>
            </a:r>
            <a:r>
              <a:rPr lang="cs-CZ" dirty="0"/>
              <a:t> – 5: </a:t>
            </a:r>
            <a:r>
              <a:rPr lang="cs-CZ" dirty="0" err="1"/>
              <a:t>Averroes</a:t>
            </a:r>
            <a:r>
              <a:rPr lang="cs-CZ" dirty="0"/>
              <a:t> – 6: </a:t>
            </a:r>
            <a:r>
              <a:rPr lang="cs-CZ" b="1" dirty="0" err="1"/>
              <a:t>Pythagorás</a:t>
            </a:r>
            <a:r>
              <a:rPr lang="cs-CZ" dirty="0"/>
              <a:t> – 7: </a:t>
            </a:r>
            <a:r>
              <a:rPr lang="cs-CZ" dirty="0" err="1"/>
              <a:t>Alkibiadés</a:t>
            </a:r>
            <a:r>
              <a:rPr lang="cs-CZ" dirty="0"/>
              <a:t> nebo </a:t>
            </a:r>
            <a:r>
              <a:rPr lang="cs-CZ" b="1" dirty="0"/>
              <a:t>Alexandr Veliký</a:t>
            </a:r>
            <a:r>
              <a:rPr lang="cs-CZ" dirty="0"/>
              <a:t> – 8: </a:t>
            </a:r>
            <a:r>
              <a:rPr lang="cs-CZ" dirty="0" err="1"/>
              <a:t>Antisthenés</a:t>
            </a:r>
            <a:r>
              <a:rPr lang="cs-CZ" dirty="0"/>
              <a:t> nebo </a:t>
            </a:r>
            <a:r>
              <a:rPr lang="cs-CZ" dirty="0" err="1"/>
              <a:t>Xenofón</a:t>
            </a:r>
            <a:r>
              <a:rPr lang="cs-CZ" dirty="0"/>
              <a:t> – 9: </a:t>
            </a:r>
            <a:r>
              <a:rPr lang="cs-CZ" dirty="0" err="1"/>
              <a:t>Hypatia</a:t>
            </a:r>
            <a:r>
              <a:rPr lang="cs-CZ" dirty="0"/>
              <a:t> z Alexandrie nebo Francesco Maria </a:t>
            </a:r>
            <a:r>
              <a:rPr lang="cs-CZ" dirty="0" err="1"/>
              <a:t>della</a:t>
            </a:r>
            <a:r>
              <a:rPr lang="cs-CZ" dirty="0"/>
              <a:t> Rovere – 10: </a:t>
            </a:r>
            <a:r>
              <a:rPr lang="cs-CZ" dirty="0" err="1"/>
              <a:t>Aischinés</a:t>
            </a:r>
            <a:r>
              <a:rPr lang="cs-CZ" dirty="0"/>
              <a:t> nebo </a:t>
            </a:r>
            <a:r>
              <a:rPr lang="cs-CZ" dirty="0" err="1"/>
              <a:t>Xenofón</a:t>
            </a:r>
            <a:r>
              <a:rPr lang="cs-CZ" dirty="0"/>
              <a:t> – 11: </a:t>
            </a:r>
            <a:r>
              <a:rPr lang="cs-CZ" dirty="0" err="1"/>
              <a:t>Parmenidés</a:t>
            </a:r>
            <a:r>
              <a:rPr lang="cs-CZ" dirty="0"/>
              <a:t> – 12: </a:t>
            </a:r>
            <a:r>
              <a:rPr lang="cs-CZ" b="1" dirty="0" err="1"/>
              <a:t>Sókratés</a:t>
            </a:r>
            <a:r>
              <a:rPr lang="cs-CZ" dirty="0"/>
              <a:t> – 13: </a:t>
            </a:r>
            <a:r>
              <a:rPr lang="cs-CZ" b="1" dirty="0"/>
              <a:t>Hérakleitos</a:t>
            </a:r>
            <a:r>
              <a:rPr lang="cs-CZ" dirty="0"/>
              <a:t> (předloha: Michelangelo?) – 14: </a:t>
            </a:r>
            <a:r>
              <a:rPr lang="cs-CZ" b="1" dirty="0"/>
              <a:t>Platón</a:t>
            </a:r>
            <a:r>
              <a:rPr lang="cs-CZ" dirty="0"/>
              <a:t> držící </a:t>
            </a:r>
            <a:r>
              <a:rPr lang="cs-CZ" dirty="0" err="1"/>
              <a:t>Timaia</a:t>
            </a:r>
            <a:r>
              <a:rPr lang="cs-CZ" dirty="0"/>
              <a:t> (předloha: Leonardo da Vinci) – 15: </a:t>
            </a:r>
            <a:r>
              <a:rPr lang="cs-CZ" b="1" dirty="0" err="1"/>
              <a:t>Aristotelés</a:t>
            </a:r>
            <a:r>
              <a:rPr lang="cs-CZ" dirty="0"/>
              <a:t> držící Etiku (předloha: Michelangelo)– 16: </a:t>
            </a:r>
            <a:r>
              <a:rPr lang="cs-CZ" b="1" dirty="0" err="1"/>
              <a:t>Diogenés</a:t>
            </a:r>
            <a:r>
              <a:rPr lang="cs-CZ" dirty="0"/>
              <a:t> ze </a:t>
            </a:r>
            <a:r>
              <a:rPr lang="cs-CZ" dirty="0" err="1"/>
              <a:t>Sinópy</a:t>
            </a:r>
            <a:r>
              <a:rPr lang="cs-CZ" dirty="0"/>
              <a:t> – 17: </a:t>
            </a:r>
            <a:r>
              <a:rPr lang="cs-CZ" b="1" dirty="0" err="1"/>
              <a:t>Plótinos</a:t>
            </a:r>
            <a:r>
              <a:rPr lang="cs-CZ" dirty="0"/>
              <a:t> – 18: </a:t>
            </a:r>
            <a:r>
              <a:rPr lang="cs-CZ" dirty="0" err="1"/>
              <a:t>Eukleidés</a:t>
            </a:r>
            <a:r>
              <a:rPr lang="cs-CZ" dirty="0"/>
              <a:t> nebo </a:t>
            </a:r>
            <a:r>
              <a:rPr lang="cs-CZ" dirty="0" err="1"/>
              <a:t>Archimédés</a:t>
            </a:r>
            <a:r>
              <a:rPr lang="cs-CZ" dirty="0"/>
              <a:t> a skupina studentů (předloha: </a:t>
            </a:r>
            <a:r>
              <a:rPr lang="cs-CZ" dirty="0" err="1"/>
              <a:t>Bramante</a:t>
            </a:r>
            <a:r>
              <a:rPr lang="cs-CZ" dirty="0"/>
              <a:t>) – 19: </a:t>
            </a:r>
            <a:r>
              <a:rPr lang="cs-CZ" dirty="0" err="1"/>
              <a:t>Strabón</a:t>
            </a:r>
            <a:r>
              <a:rPr lang="cs-CZ" dirty="0"/>
              <a:t> či </a:t>
            </a:r>
            <a:r>
              <a:rPr lang="cs-CZ" dirty="0" err="1"/>
              <a:t>Zarathuštra</a:t>
            </a:r>
            <a:r>
              <a:rPr lang="cs-CZ" dirty="0"/>
              <a:t>? – 20: </a:t>
            </a:r>
            <a:r>
              <a:rPr lang="cs-CZ" dirty="0" err="1"/>
              <a:t>Klaudios</a:t>
            </a:r>
            <a:r>
              <a:rPr lang="cs-CZ" dirty="0"/>
              <a:t> Ptolemaios – R: Raffael jako </a:t>
            </a:r>
            <a:r>
              <a:rPr lang="cs-CZ" dirty="0" err="1"/>
              <a:t>Apellés</a:t>
            </a:r>
            <a:r>
              <a:rPr lang="cs-CZ" dirty="0"/>
              <a:t> – 21: </a:t>
            </a:r>
            <a:r>
              <a:rPr lang="cs-CZ" dirty="0" err="1"/>
              <a:t>Il</a:t>
            </a:r>
            <a:r>
              <a:rPr lang="cs-CZ" dirty="0"/>
              <a:t> Sodoma jako </a:t>
            </a:r>
            <a:r>
              <a:rPr lang="cs-CZ" dirty="0" err="1"/>
              <a:t>Protogenés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355AD880-7B5E-4767-9D24-433FC1F246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863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Nejstarší doba evropské vědy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C7D2E1A2-661D-4C1D-9F6B-394CB9FC9E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08438" y="908050"/>
            <a:ext cx="7896225" cy="5905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300"/>
              <a:t>7. a 6. st. př. Kr.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300" b="1"/>
              <a:t>Pythagoras</a:t>
            </a:r>
            <a:r>
              <a:rPr lang="cs-CZ" altLang="cs-CZ" sz="2300"/>
              <a:t> (572-494 př. Kr.) ze Samu, utekl do j Itálie (Krotón, dnes Cotrone), zde filosofickonáboženský kruh, „pythagorovský spolek“ – </a:t>
            </a:r>
            <a:r>
              <a:rPr lang="cs-CZ" altLang="cs-CZ" sz="2300" b="1"/>
              <a:t>mystéria</a:t>
            </a:r>
            <a:r>
              <a:rPr lang="cs-CZ" altLang="cs-CZ" sz="2300"/>
              <a:t>, upravený orfismus, </a:t>
            </a:r>
            <a:r>
              <a:rPr lang="cs-CZ" altLang="cs-CZ" sz="2300" i="1"/>
              <a:t>metempsychósis</a:t>
            </a:r>
            <a:r>
              <a:rPr lang="cs-CZ" altLang="cs-CZ" sz="2300"/>
              <a:t>, dualismus: </a:t>
            </a:r>
            <a:r>
              <a:rPr lang="cs-CZ" altLang="cs-CZ" sz="2300" i="1"/>
              <a:t>sóma séma</a:t>
            </a:r>
            <a:r>
              <a:rPr lang="cs-CZ" altLang="cs-CZ" sz="2300"/>
              <a:t>. K očištění: pěstování spořádaného, spravedlivého života – životospráva, askeze. „pythagorovské mlčení“ (5 let, „vůl na jazyku“), „noční poslouchání“ – </a:t>
            </a:r>
            <a:r>
              <a:rPr lang="cs-CZ" altLang="cs-CZ" sz="2300" i="1"/>
              <a:t>autos efá</a:t>
            </a:r>
            <a:r>
              <a:rPr lang="cs-CZ" altLang="cs-CZ" sz="2300"/>
              <a:t>. Společný majetek – stolování, recitace (Homéra), hudba, cvičení. Na konci dne: </a:t>
            </a:r>
            <a:r>
              <a:rPr lang="cs-CZ" altLang="cs-CZ" sz="2300" b="1"/>
              <a:t>sebereflexe</a:t>
            </a:r>
            <a:r>
              <a:rPr lang="cs-CZ" altLang="cs-CZ" sz="2300"/>
              <a:t>. Později: mathématikové, akúsmatikové (náboženské rozjímání, číselná mystika).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300" b="1"/>
              <a:t>Harmonie </a:t>
            </a:r>
            <a:r>
              <a:rPr lang="cs-CZ" altLang="cs-CZ" sz="2300"/>
              <a:t>(příčné propojení – vor), Filolaos (5. st. př. Kr.): kosmos – vesmír, uspořádaný celek, první: země se pohybuje v kruhu.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300" b="1"/>
              <a:t>Hudba sfér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300" b="1"/>
              <a:t>Číslo</a:t>
            </a:r>
            <a:r>
              <a:rPr lang="cs-CZ" altLang="cs-CZ" sz="2300"/>
              <a:t> základem všeho (tedy: omezené).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300"/>
              <a:t>Neomezené je nesmyslné a nerozumné.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hlinkClick r:id="rId2"/>
              </a:rPr>
              <a:t>https://youtu.be/ssFap187T_E</a:t>
            </a:r>
            <a:endParaRPr lang="cs-CZ" altLang="cs-CZ" sz="2400"/>
          </a:p>
        </p:txBody>
      </p:sp>
      <p:pic>
        <p:nvPicPr>
          <p:cNvPr id="5124" name="Obrázek 1">
            <a:extLst>
              <a:ext uri="{FF2B5EF4-FFF2-40B4-BE49-F238E27FC236}">
                <a16:creationId xmlns:a16="http://schemas.microsoft.com/office/drawing/2014/main" xmlns="" id="{D7D884FF-B160-4A41-A81B-BD172FA0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5827" r="6223"/>
          <a:stretch>
            <a:fillRect/>
          </a:stretch>
        </p:blipFill>
        <p:spPr bwMode="auto">
          <a:xfrm>
            <a:off x="7938" y="908050"/>
            <a:ext cx="40005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E46FEE79-D447-49FB-8B47-F28F67031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350" y="33337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b="1" dirty="0"/>
              <a:t>Platón</a:t>
            </a:r>
            <a:r>
              <a:rPr lang="cs-CZ" altLang="cs-CZ" dirty="0"/>
              <a:t> (428/7-348/7 př. Kr.)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D49B73EF-1A2A-4E53-B932-B95CD9B36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1350" y="1341438"/>
            <a:ext cx="10909300" cy="53276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/>
              <a:t>Moudrost je vlastností boha a </a:t>
            </a:r>
            <a:r>
              <a:rPr lang="cs-CZ" altLang="cs-CZ" b="1"/>
              <a:t>láska k moudrosti je náklonností k bohu</a:t>
            </a:r>
            <a:r>
              <a:rPr lang="cs-CZ" altLang="cs-CZ"/>
              <a:t>.</a:t>
            </a:r>
          </a:p>
          <a:p>
            <a:pPr eaLnBrk="1" hangingPunct="1"/>
            <a:r>
              <a:rPr lang="cs-CZ" altLang="cs-CZ"/>
              <a:t>promýšlí základy státu a státnosti</a:t>
            </a:r>
          </a:p>
          <a:p>
            <a:pPr eaLnBrk="1" hangingPunct="1"/>
            <a:r>
              <a:rPr lang="cs-CZ" altLang="cs-CZ"/>
              <a:t>kolem r. 387 př. Kr. zakládá v Athénách Akadémii (působila bez přerušení téměř 900 let)</a:t>
            </a:r>
          </a:p>
          <a:p>
            <a:pPr eaLnBrk="1" hangingPunct="1"/>
            <a:r>
              <a:rPr lang="cs-CZ" altLang="cs-CZ"/>
              <a:t>ideje – v nich je daná míra, kterou lze myšlenkově vytušit – proti sofistovi Protagorovi, který tvrdil: Člověk je mírou všech věcí, nemůže existovat žádná všeobecná míra. Platón: to by ničilo základy vědy a mravnosti. Ve filosofii nejde o přemlouvání, ale o </a:t>
            </a:r>
            <a:r>
              <a:rPr lang="cs-CZ" altLang="cs-CZ" b="1"/>
              <a:t>dialog</a:t>
            </a:r>
            <a:r>
              <a:rPr lang="cs-CZ" altLang="cs-CZ"/>
              <a:t> (podobně Hérakleitos: každá věc potřebuje </a:t>
            </a:r>
            <a:r>
              <a:rPr lang="cs-CZ" altLang="cs-CZ" b="1"/>
              <a:t>svůj protiklad</a:t>
            </a:r>
            <a:r>
              <a:rPr lang="cs-CZ" altLang="cs-CZ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88F122BD-046C-4B06-A047-1331723BB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260350"/>
            <a:ext cx="10515600" cy="1325563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Psychagogika</a:t>
            </a:r>
            <a:r>
              <a:rPr lang="cs-CZ" dirty="0"/>
              <a:t> – vedení duše </a:t>
            </a:r>
            <a:r>
              <a:rPr lang="cs-CZ" sz="3600" cap="small" dirty="0" err="1"/>
              <a:t>psychagogiá</a:t>
            </a:r>
            <a:r>
              <a:rPr lang="cs-CZ" sz="3600" cap="small" dirty="0"/>
              <a:t>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xmlns="" id="{8A78CF03-AC79-432C-8828-9425A90FA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1341438"/>
            <a:ext cx="10872788" cy="5327650"/>
          </a:xfrm>
        </p:spPr>
        <p:txBody>
          <a:bodyPr>
            <a:normAutofit fontScale="92500" lnSpcReduction="20000"/>
          </a:bodyPr>
          <a:lstStyle/>
          <a:p>
            <a:pPr marL="0" eaLnBrk="1" hangingPunct="1">
              <a:buFont typeface="Arial" panose="020B0604020202020204" pitchFamily="34" charset="0"/>
              <a:buNone/>
            </a:pPr>
            <a:r>
              <a:rPr lang="cs-CZ" altLang="cs-CZ"/>
              <a:t>Platonova filosofie je působením na duši, výchova duše:</a:t>
            </a:r>
          </a:p>
          <a:p>
            <a:pPr marL="0" eaLnBrk="1" hangingPunct="1">
              <a:buFont typeface="Arial" panose="020B0604020202020204" pitchFamily="34" charset="0"/>
              <a:buNone/>
            </a:pPr>
            <a:r>
              <a:rPr lang="cs-CZ" altLang="cs-CZ"/>
              <a:t>„Nepečujeme o duši, abychom pronikli k posledním důvodům a nahlédli první příčiny, jak tomu je u Démokrita, nýbrž poznáváme, protože pečujeme o duši. Myšlení je důležité jako orgán pozitivní, určující, obohacující péče o duši, orgán její schopnosti být dobrou, její dokonalosti, stupňování jejího bytí. Proto péče o duši odemyká bytí duše samé; duši můžeme rozumět, její podstatu pochopit a uvidět jen tehdy, když o ni pečujeme. … duše tvoří centrum filosofie. Filosofie je péčí o duši v její vlastní podstatě a v jejím živlu. …Péče o duši se …děje tázajícím se myšlením. Toto tázající se myšlení má formu zkoumajícího rozhovoru, který je sice obvykle rozdělen mezi dvě osoby, ale může probíhat i uvnitř duše samé.“</a:t>
            </a:r>
          </a:p>
          <a:p>
            <a:pPr marL="0" algn="r" eaLnBrk="1" hangingPunct="1">
              <a:buFont typeface="Arial" panose="020B0604020202020204" pitchFamily="34" charset="0"/>
              <a:buNone/>
            </a:pPr>
            <a:r>
              <a:rPr lang="cs-CZ" altLang="cs-CZ" sz="2400"/>
              <a:t>(</a:t>
            </a:r>
            <a:r>
              <a:rPr lang="cs-CZ" altLang="cs-CZ" sz="2400" i="1"/>
              <a:t>Patočka, J. Péče o duši II, s. 126n</a:t>
            </a:r>
            <a:r>
              <a:rPr lang="cs-CZ" altLang="cs-CZ" sz="2400"/>
              <a:t>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xmlns="" id="{D86010BF-AC14-459A-8CEC-F05325B66E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Aristotelés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xmlns="" id="{7499FE7D-BA8A-436F-B31E-A2056A28B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3000"/>
              <a:t>Struktura jednání: jednající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touží po nějakém cíli  („rozumná touha“, A. nemá jasný pojem „vůle“)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rozhoduje mezi prostředky, které vedou k cíli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poznává, že některé prostředky jsou cíli blíž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volí prostředek, který v dané situaci nejlepší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3200"/>
              <a:t>jedná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6AA77F9-82D5-4DCB-B683-88575023C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6763" y="261938"/>
            <a:ext cx="8229600" cy="850900"/>
          </a:xfrm>
        </p:spPr>
        <p:txBody>
          <a:bodyPr/>
          <a:lstStyle/>
          <a:p>
            <a:r>
              <a:rPr lang="cs-CZ" altLang="cs-CZ"/>
              <a:t>Aristotelés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xmlns="" id="{AED147F9-3FAB-4FE5-943E-CDC5DE3332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6763" y="1196975"/>
            <a:ext cx="10658475" cy="5400675"/>
          </a:xfrm>
        </p:spPr>
        <p:txBody>
          <a:bodyPr/>
          <a:lstStyle/>
          <a:p>
            <a:pPr marL="812800" indent="-8128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Zákonné a správné jednání připisuje ctnosti spravedlnosti.</a:t>
            </a:r>
          </a:p>
          <a:p>
            <a:pPr marL="812800" indent="-8128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 b="1" u="sng"/>
              <a:t>Spravedlnost:</a:t>
            </a:r>
          </a:p>
          <a:p>
            <a:pPr marL="812800" indent="-812800">
              <a:lnSpc>
                <a:spcPct val="80000"/>
              </a:lnSpc>
              <a:buFontTx/>
              <a:buAutoNum type="romanUcPeriod"/>
            </a:pPr>
            <a:r>
              <a:rPr lang="cs-CZ" altLang="cs-CZ" sz="2400"/>
              <a:t>univerzální – poslušnost zákonům</a:t>
            </a:r>
          </a:p>
          <a:p>
            <a:pPr marL="812800" indent="-812800">
              <a:lnSpc>
                <a:spcPct val="80000"/>
              </a:lnSpc>
              <a:buFontTx/>
              <a:buAutoNum type="romanUcPeriod"/>
            </a:pPr>
            <a:r>
              <a:rPr lang="cs-CZ" altLang="cs-CZ" sz="2400"/>
              <a:t>partikulární: </a:t>
            </a:r>
          </a:p>
          <a:p>
            <a:pPr marL="1168400" lvl="1" indent="-711200">
              <a:lnSpc>
                <a:spcPct val="80000"/>
              </a:lnSpc>
              <a:buFontTx/>
              <a:buAutoNum type="alphaLcParenR"/>
            </a:pPr>
            <a:r>
              <a:rPr lang="cs-CZ" altLang="cs-CZ"/>
              <a:t>distributivní – povinnosti autority vůči jednotlivcům</a:t>
            </a:r>
          </a:p>
          <a:p>
            <a:pPr marL="1168400" lvl="1" indent="-711200">
              <a:lnSpc>
                <a:spcPct val="80000"/>
              </a:lnSpc>
              <a:buFontTx/>
              <a:buAutoNum type="alphaLcParenR"/>
            </a:pPr>
            <a:r>
              <a:rPr lang="cs-CZ" altLang="cs-CZ"/>
              <a:t>nápravná – sankce autority vůči jednotlivcům</a:t>
            </a:r>
          </a:p>
          <a:p>
            <a:pPr marL="1168400" lvl="1" indent="-711200">
              <a:lnSpc>
                <a:spcPct val="80000"/>
              </a:lnSpc>
              <a:buFontTx/>
              <a:buAutoNum type="alphaLcParenR"/>
            </a:pPr>
            <a:r>
              <a:rPr lang="cs-CZ" altLang="cs-CZ"/>
              <a:t>komutativní – povinnosti lidí sobě navzájem</a:t>
            </a:r>
          </a:p>
          <a:p>
            <a:pPr marL="1168400" lvl="1" indent="-711200">
              <a:lnSpc>
                <a:spcPct val="80000"/>
              </a:lnSpc>
              <a:buFont typeface="Arial" panose="020B0604020202020204" pitchFamily="34" charset="0"/>
              <a:buNone/>
            </a:pPr>
            <a:endParaRPr lang="cs-CZ" altLang="cs-CZ"/>
          </a:p>
          <a:p>
            <a:pPr marL="812800" indent="-8128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000" b="1" u="sng"/>
              <a:t>Tři druhy života:</a:t>
            </a:r>
            <a:r>
              <a:rPr lang="cs-CZ" altLang="cs-CZ" sz="2400"/>
              <a:t>				</a:t>
            </a:r>
            <a:r>
              <a:rPr lang="cs-CZ" altLang="cs-CZ" sz="2000" b="1" u="sng"/>
              <a:t>Tři druhy dobra (celek: blaženost):</a:t>
            </a:r>
          </a:p>
          <a:p>
            <a:pPr marL="812800" indent="-8128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- rozjímavý (theoretický)		- duševní</a:t>
            </a:r>
          </a:p>
          <a:p>
            <a:pPr marL="812800" indent="-8128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- činorodý (praktický)			- tělesné </a:t>
            </a:r>
            <a:r>
              <a:rPr lang="cs-CZ" altLang="cs-CZ" sz="1800"/>
              <a:t>(zdraví, síla, krása)</a:t>
            </a:r>
          </a:p>
          <a:p>
            <a:pPr marL="812800" indent="-81280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400"/>
              <a:t>- poživačný (hédonický)		- vnější</a:t>
            </a:r>
            <a:r>
              <a:rPr lang="cs-CZ" altLang="cs-CZ" sz="1600"/>
              <a:t> </a:t>
            </a:r>
            <a:r>
              <a:rPr lang="cs-CZ" altLang="cs-CZ" sz="1800"/>
              <a:t>(bohatství, urozenost, sláva)</a:t>
            </a:r>
            <a:endParaRPr lang="cs-CZ" altLang="cs-CZ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2746</Words>
  <Application>Microsoft Office PowerPoint</Application>
  <PresentationFormat>Širokoúhlá obrazovka</PresentationFormat>
  <Paragraphs>172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Motiv sady Office</vt:lpstr>
      <vt:lpstr>Vybrané kapitoly z filosofie a etiky  U3V</vt:lpstr>
      <vt:lpstr>Filosofie jako péče o duši – pokračování: řecké počátky. Filosofie jako péče o duši ve středověku</vt:lpstr>
      <vt:lpstr>Metody filosofie</vt:lpstr>
      <vt:lpstr>Athénská škola</vt:lpstr>
      <vt:lpstr>Nejstarší doba evropské vědy</vt:lpstr>
      <vt:lpstr>Platón (428/7-348/7 př. Kr.)</vt:lpstr>
      <vt:lpstr>Psychagogika – vedení duše psychagogiá </vt:lpstr>
      <vt:lpstr>Aristotelés</vt:lpstr>
      <vt:lpstr>Aristotelés</vt:lpstr>
      <vt:lpstr>Quo vadis philosophia?</vt:lpstr>
      <vt:lpstr>Akademia</vt:lpstr>
      <vt:lpstr>Pozdní Akademie</vt:lpstr>
      <vt:lpstr>Pozdní Akademie  Plútarchos z Chaironeie </vt:lpstr>
      <vt:lpstr>Pozdní Akademie  Plútarchos z Chaironeie </vt:lpstr>
      <vt:lpstr>Skepse. Skepticismus</vt:lpstr>
      <vt:lpstr>Stoa</vt:lpstr>
      <vt:lpstr>Stoa</vt:lpstr>
      <vt:lpstr>Epikurejská filosofie</vt:lpstr>
      <vt:lpstr>Prezentace aplikace PowerPoint</vt:lpstr>
      <vt:lpstr>Aurelius Augustinus (354-430)</vt:lpstr>
      <vt:lpstr>Prezentace aplikace PowerPoint</vt:lpstr>
      <vt:lpstr>Aurelius Augustinus</vt:lpstr>
      <vt:lpstr>Anicius Manlius Severinus Boëthius 470-524</vt:lpstr>
      <vt:lpstr>Anicius Manlius Severinus Boëthius 470-524</vt:lpstr>
      <vt:lpstr>Anicius Manlius Severinus Boëthius 470-524</vt:lpstr>
      <vt:lpstr>Anicius Manlius Severinus Boëthius 470-524</vt:lpstr>
      <vt:lpstr>Poznámka a pozvánka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Mýtus</dc:title>
  <dc:creator>ZS</dc:creator>
  <cp:lastModifiedBy>Zuzana_Filipi</cp:lastModifiedBy>
  <cp:revision>99</cp:revision>
  <dcterms:created xsi:type="dcterms:W3CDTF">2013-09-11T21:21:10Z</dcterms:created>
  <dcterms:modified xsi:type="dcterms:W3CDTF">2025-01-09T07:48:36Z</dcterms:modified>
</cp:coreProperties>
</file>